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9"/>
  </p:notesMasterIdLst>
  <p:handoutMasterIdLst>
    <p:handoutMasterId r:id="rId70"/>
  </p:handoutMasterIdLst>
  <p:sldIdLst>
    <p:sldId id="256" r:id="rId5"/>
    <p:sldId id="259" r:id="rId6"/>
    <p:sldId id="260" r:id="rId7"/>
    <p:sldId id="312" r:id="rId8"/>
    <p:sldId id="313" r:id="rId9"/>
    <p:sldId id="315" r:id="rId10"/>
    <p:sldId id="261" r:id="rId11"/>
    <p:sldId id="262" r:id="rId12"/>
    <p:sldId id="263" r:id="rId13"/>
    <p:sldId id="264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300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01" r:id="rId32"/>
    <p:sldId id="316" r:id="rId33"/>
    <p:sldId id="317" r:id="rId34"/>
    <p:sldId id="318" r:id="rId35"/>
    <p:sldId id="319" r:id="rId36"/>
    <p:sldId id="279" r:id="rId37"/>
    <p:sldId id="299" r:id="rId38"/>
    <p:sldId id="278" r:id="rId39"/>
    <p:sldId id="282" r:id="rId40"/>
    <p:sldId id="289" r:id="rId41"/>
    <p:sldId id="283" r:id="rId42"/>
    <p:sldId id="284" r:id="rId43"/>
    <p:sldId id="285" r:id="rId44"/>
    <p:sldId id="286" r:id="rId45"/>
    <p:sldId id="287" r:id="rId46"/>
    <p:sldId id="288" r:id="rId47"/>
    <p:sldId id="280" r:id="rId48"/>
    <p:sldId id="326" r:id="rId49"/>
    <p:sldId id="302" r:id="rId50"/>
    <p:sldId id="325" r:id="rId51"/>
    <p:sldId id="327" r:id="rId52"/>
    <p:sldId id="328" r:id="rId53"/>
    <p:sldId id="329" r:id="rId54"/>
    <p:sldId id="290" r:id="rId55"/>
    <p:sldId id="296" r:id="rId56"/>
    <p:sldId id="291" r:id="rId57"/>
    <p:sldId id="292" r:id="rId58"/>
    <p:sldId id="293" r:id="rId59"/>
    <p:sldId id="297" r:id="rId60"/>
    <p:sldId id="298" r:id="rId61"/>
    <p:sldId id="281" r:id="rId62"/>
    <p:sldId id="294" r:id="rId63"/>
    <p:sldId id="295" r:id="rId64"/>
    <p:sldId id="322" r:id="rId65"/>
    <p:sldId id="323" r:id="rId66"/>
    <p:sldId id="324" r:id="rId67"/>
    <p:sldId id="258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.Mitchell" initials="S" lastIdx="2" clrIdx="0">
    <p:extLst/>
  </p:cmAuthor>
  <p:cmAuthor id="2" name="GB" initials="GB" lastIdx="6" clrIdx="1">
    <p:extLst>
      <p:ext uri="{19B8F6BF-5375-455C-9EA6-DF929625EA0E}">
        <p15:presenceInfo xmlns:p15="http://schemas.microsoft.com/office/powerpoint/2012/main" userId="G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61F3E"/>
    <a:srgbClr val="C6203E"/>
    <a:srgbClr val="9F9F9F"/>
    <a:srgbClr val="008FBE"/>
    <a:srgbClr val="80BF00"/>
    <a:srgbClr val="0091BA"/>
    <a:srgbClr val="18222E"/>
    <a:srgbClr val="45B9C7"/>
    <a:srgbClr val="FFC4BD"/>
    <a:srgbClr val="C6A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66808" autoAdjust="0"/>
  </p:normalViewPr>
  <p:slideViewPr>
    <p:cSldViewPr snapToGrid="0">
      <p:cViewPr varScale="1">
        <p:scale>
          <a:sx n="32" d="100"/>
          <a:sy n="32" d="100"/>
        </p:scale>
        <p:origin x="1362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03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7T14:27:01.693" idx="3">
    <p:pos x="10" y="10"/>
    <p:text>Use Huawei products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7T14:24:10.136" idx="1">
    <p:pos x="42654" y="-2145"/>
    <p:text>update placement of animation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7T14:26:42.205" idx="2">
    <p:pos x="10" y="10"/>
    <p:text>use Huawei product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7T23:04:34.083" idx="4">
    <p:pos x="10" y="10"/>
    <p:text>Automation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7T23:17:28.209" idx="6">
    <p:pos x="1800" y="144"/>
    <p:text>Cite work with Tak and Anthony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7T23:05:01.614" idx="5">
    <p:pos x="10" y="10"/>
    <p:text>Citation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7B9602-137D-4AB7-952E-1CE0E5EE0BE9}" type="doc">
      <dgm:prSet loTypeId="urn:microsoft.com/office/officeart/2005/8/layout/default#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IE"/>
        </a:p>
      </dgm:t>
    </dgm:pt>
    <dgm:pt modelId="{F3F8E531-C174-494F-ABE1-0F3B151A7C41}">
      <dgm:prSet phldrT="[Text]"/>
      <dgm:spPr/>
      <dgm:t>
        <a:bodyPr/>
        <a:lstStyle/>
        <a:p>
          <a:r>
            <a:rPr lang="en-IE" dirty="0" smtClean="0"/>
            <a:t>High quality</a:t>
          </a:r>
          <a:endParaRPr lang="en-IE" dirty="0"/>
        </a:p>
      </dgm:t>
    </dgm:pt>
    <dgm:pt modelId="{068E8641-3CBF-486F-98BD-0C5947D09E8C}" type="parTrans" cxnId="{352869DD-7326-461B-8EAB-90122838E298}">
      <dgm:prSet/>
      <dgm:spPr/>
      <dgm:t>
        <a:bodyPr/>
        <a:lstStyle/>
        <a:p>
          <a:endParaRPr lang="en-IE"/>
        </a:p>
      </dgm:t>
    </dgm:pt>
    <dgm:pt modelId="{8DF24ECE-B97F-49B3-991C-8EA5791EF6B5}" type="sibTrans" cxnId="{352869DD-7326-461B-8EAB-90122838E298}">
      <dgm:prSet/>
      <dgm:spPr/>
      <dgm:t>
        <a:bodyPr/>
        <a:lstStyle/>
        <a:p>
          <a:endParaRPr lang="en-IE"/>
        </a:p>
      </dgm:t>
    </dgm:pt>
    <dgm:pt modelId="{DA7515AA-E7AA-4166-B897-F33420250096}">
      <dgm:prSet/>
      <dgm:spPr/>
      <dgm:t>
        <a:bodyPr/>
        <a:lstStyle/>
        <a:p>
          <a:r>
            <a:rPr lang="en-IE" dirty="0" smtClean="0"/>
            <a:t>Reduced time to market</a:t>
          </a:r>
          <a:endParaRPr lang="en-IE" dirty="0"/>
        </a:p>
      </dgm:t>
    </dgm:pt>
    <dgm:pt modelId="{2929C6F9-F27C-4B71-A910-84E800FF7CB3}" type="parTrans" cxnId="{DE084134-2D98-4BCF-9A49-3CAD9CE9B32B}">
      <dgm:prSet/>
      <dgm:spPr/>
      <dgm:t>
        <a:bodyPr/>
        <a:lstStyle/>
        <a:p>
          <a:endParaRPr lang="en-IE"/>
        </a:p>
      </dgm:t>
    </dgm:pt>
    <dgm:pt modelId="{5382AB9F-4C7A-48A5-8EBE-DBAEF36F689B}" type="sibTrans" cxnId="{DE084134-2D98-4BCF-9A49-3CAD9CE9B32B}">
      <dgm:prSet/>
      <dgm:spPr/>
      <dgm:t>
        <a:bodyPr/>
        <a:lstStyle/>
        <a:p>
          <a:endParaRPr lang="en-IE"/>
        </a:p>
      </dgm:t>
    </dgm:pt>
    <dgm:pt modelId="{09B557C9-A29C-492C-B85B-A8CDEAE488D0}">
      <dgm:prSet/>
      <dgm:spPr/>
      <dgm:t>
        <a:bodyPr/>
        <a:lstStyle/>
        <a:p>
          <a:r>
            <a:rPr lang="en-IE" dirty="0" smtClean="0"/>
            <a:t>Market dominance</a:t>
          </a:r>
          <a:endParaRPr lang="en-IE" dirty="0"/>
        </a:p>
      </dgm:t>
    </dgm:pt>
    <dgm:pt modelId="{81661A3A-1B43-4913-A635-03C5ECEC69AD}" type="parTrans" cxnId="{C0564AA4-D130-4F9B-A68B-5EA43DED0A03}">
      <dgm:prSet/>
      <dgm:spPr/>
      <dgm:t>
        <a:bodyPr/>
        <a:lstStyle/>
        <a:p>
          <a:endParaRPr lang="en-IE"/>
        </a:p>
      </dgm:t>
    </dgm:pt>
    <dgm:pt modelId="{AD51C467-9569-46FD-901E-AC5BE9A9F06A}" type="sibTrans" cxnId="{C0564AA4-D130-4F9B-A68B-5EA43DED0A03}">
      <dgm:prSet/>
      <dgm:spPr/>
      <dgm:t>
        <a:bodyPr/>
        <a:lstStyle/>
        <a:p>
          <a:endParaRPr lang="en-IE"/>
        </a:p>
      </dgm:t>
    </dgm:pt>
    <dgm:pt modelId="{7EFECBC9-E3C7-492F-A527-03A96500FE44}">
      <dgm:prSet/>
      <dgm:spPr/>
      <dgm:t>
        <a:bodyPr/>
        <a:lstStyle/>
        <a:p>
          <a:r>
            <a:rPr lang="en-IE" dirty="0" smtClean="0"/>
            <a:t>Market agility</a:t>
          </a:r>
          <a:endParaRPr lang="en-IE" dirty="0"/>
        </a:p>
      </dgm:t>
    </dgm:pt>
    <dgm:pt modelId="{E0AA7C53-3074-45A0-96CF-069AE65B187D}" type="parTrans" cxnId="{41CB1BD4-66E1-4A6C-8A0F-E8F4AA4BEDCD}">
      <dgm:prSet/>
      <dgm:spPr/>
      <dgm:t>
        <a:bodyPr/>
        <a:lstStyle/>
        <a:p>
          <a:endParaRPr lang="en-IE"/>
        </a:p>
      </dgm:t>
    </dgm:pt>
    <dgm:pt modelId="{A3ABD3C4-3762-417B-9C4F-2DB7E6A98598}" type="sibTrans" cxnId="{41CB1BD4-66E1-4A6C-8A0F-E8F4AA4BEDCD}">
      <dgm:prSet/>
      <dgm:spPr/>
      <dgm:t>
        <a:bodyPr/>
        <a:lstStyle/>
        <a:p>
          <a:endParaRPr lang="en-IE"/>
        </a:p>
      </dgm:t>
    </dgm:pt>
    <dgm:pt modelId="{C861C2E6-2A7A-43A9-8775-ACC1139A155B}">
      <dgm:prSet/>
      <dgm:spPr/>
      <dgm:t>
        <a:bodyPr/>
        <a:lstStyle/>
        <a:p>
          <a:r>
            <a:rPr lang="en-IE" dirty="0" smtClean="0"/>
            <a:t>Product alignment</a:t>
          </a:r>
          <a:endParaRPr lang="en-IE" dirty="0"/>
        </a:p>
      </dgm:t>
    </dgm:pt>
    <dgm:pt modelId="{F021F097-4256-44B0-982A-7AA83E8C2626}" type="parTrans" cxnId="{8127C984-9DA0-4D5A-8E46-7613CF99DD0B}">
      <dgm:prSet/>
      <dgm:spPr/>
      <dgm:t>
        <a:bodyPr/>
        <a:lstStyle/>
        <a:p>
          <a:endParaRPr lang="en-IE"/>
        </a:p>
      </dgm:t>
    </dgm:pt>
    <dgm:pt modelId="{FCA32B4D-61E9-4494-ACF8-8F768F645D92}" type="sibTrans" cxnId="{8127C984-9DA0-4D5A-8E46-7613CF99DD0B}">
      <dgm:prSet/>
      <dgm:spPr/>
      <dgm:t>
        <a:bodyPr/>
        <a:lstStyle/>
        <a:p>
          <a:endParaRPr lang="en-IE"/>
        </a:p>
      </dgm:t>
    </dgm:pt>
    <dgm:pt modelId="{33923BCC-3F03-41E5-8CF8-BB61F4A465BB}">
      <dgm:prSet/>
      <dgm:spPr/>
      <dgm:t>
        <a:bodyPr/>
        <a:lstStyle/>
        <a:p>
          <a:r>
            <a:rPr lang="en-IE" dirty="0" smtClean="0"/>
            <a:t>Low cost production</a:t>
          </a:r>
          <a:endParaRPr lang="en-IE" dirty="0"/>
        </a:p>
      </dgm:t>
    </dgm:pt>
    <dgm:pt modelId="{A6DB3F52-BDFA-4FFC-AF5E-DFC1F59BB53B}" type="parTrans" cxnId="{B083220B-222E-4051-B560-9CEA6ED31892}">
      <dgm:prSet/>
      <dgm:spPr/>
      <dgm:t>
        <a:bodyPr/>
        <a:lstStyle/>
        <a:p>
          <a:endParaRPr lang="en-IE"/>
        </a:p>
      </dgm:t>
    </dgm:pt>
    <dgm:pt modelId="{4DE26681-37D8-4A52-B5C7-82FF1173C552}" type="sibTrans" cxnId="{B083220B-222E-4051-B560-9CEA6ED31892}">
      <dgm:prSet/>
      <dgm:spPr/>
      <dgm:t>
        <a:bodyPr/>
        <a:lstStyle/>
        <a:p>
          <a:endParaRPr lang="en-IE"/>
        </a:p>
      </dgm:t>
    </dgm:pt>
    <dgm:pt modelId="{023066E0-923D-40A9-8099-DB44AF3CDBE1}">
      <dgm:prSet/>
      <dgm:spPr/>
      <dgm:t>
        <a:bodyPr/>
        <a:lstStyle/>
        <a:p>
          <a:r>
            <a:rPr lang="en-IE" dirty="0" smtClean="0"/>
            <a:t>Low cost maintenance</a:t>
          </a:r>
          <a:endParaRPr lang="en-IE" dirty="0"/>
        </a:p>
      </dgm:t>
    </dgm:pt>
    <dgm:pt modelId="{464DAD9D-418E-4638-BE65-A7CDD11ABB86}" type="parTrans" cxnId="{33D37CF1-67C0-436D-B555-9A058FE4FCA4}">
      <dgm:prSet/>
      <dgm:spPr/>
      <dgm:t>
        <a:bodyPr/>
        <a:lstStyle/>
        <a:p>
          <a:endParaRPr lang="en-IE"/>
        </a:p>
      </dgm:t>
    </dgm:pt>
    <dgm:pt modelId="{D26B3ADF-7CAC-4BB1-8827-DE6DB10BE38C}" type="sibTrans" cxnId="{33D37CF1-67C0-436D-B555-9A058FE4FCA4}">
      <dgm:prSet/>
      <dgm:spPr/>
      <dgm:t>
        <a:bodyPr/>
        <a:lstStyle/>
        <a:p>
          <a:endParaRPr lang="en-IE"/>
        </a:p>
      </dgm:t>
    </dgm:pt>
    <dgm:pt modelId="{CF1BF8B9-E7A2-4CA4-BA2C-71ABAEF7617F}">
      <dgm:prSet/>
      <dgm:spPr/>
      <dgm:t>
        <a:bodyPr/>
        <a:lstStyle/>
        <a:p>
          <a:r>
            <a:rPr lang="en-IE" dirty="0" smtClean="0"/>
            <a:t>Mass customization</a:t>
          </a:r>
          <a:endParaRPr lang="en-IE" dirty="0"/>
        </a:p>
      </dgm:t>
    </dgm:pt>
    <dgm:pt modelId="{C98C502B-C5FC-433C-989F-14297CD10D5D}" type="parTrans" cxnId="{795EBD8E-0CB2-410E-9F54-970DA713B694}">
      <dgm:prSet/>
      <dgm:spPr/>
      <dgm:t>
        <a:bodyPr/>
        <a:lstStyle/>
        <a:p>
          <a:endParaRPr lang="en-IE"/>
        </a:p>
      </dgm:t>
    </dgm:pt>
    <dgm:pt modelId="{265EB092-70B1-4F9C-9441-3168209FFD36}" type="sibTrans" cxnId="{795EBD8E-0CB2-410E-9F54-970DA713B694}">
      <dgm:prSet/>
      <dgm:spPr/>
      <dgm:t>
        <a:bodyPr/>
        <a:lstStyle/>
        <a:p>
          <a:endParaRPr lang="en-IE"/>
        </a:p>
      </dgm:t>
    </dgm:pt>
    <dgm:pt modelId="{21D354B5-7D96-449D-827D-5387517CCE74}">
      <dgm:prSet/>
      <dgm:spPr/>
      <dgm:t>
        <a:bodyPr/>
        <a:lstStyle/>
        <a:p>
          <a:r>
            <a:rPr lang="de-DE" dirty="0" smtClean="0"/>
            <a:t>Reduced maintenance effort</a:t>
          </a:r>
          <a:endParaRPr lang="en-IE" dirty="0"/>
        </a:p>
      </dgm:t>
    </dgm:pt>
    <dgm:pt modelId="{6421006F-0AA8-4D8C-B3FD-3B6D995201AF}" type="parTrans" cxnId="{3C10EE69-612E-4DF3-883C-A67D4BA80531}">
      <dgm:prSet/>
      <dgm:spPr/>
      <dgm:t>
        <a:bodyPr/>
        <a:lstStyle/>
        <a:p>
          <a:endParaRPr lang="en-IE"/>
        </a:p>
      </dgm:t>
    </dgm:pt>
    <dgm:pt modelId="{057EF211-11DA-498E-ACBA-337DB81D5C1D}" type="sibTrans" cxnId="{3C10EE69-612E-4DF3-883C-A67D4BA80531}">
      <dgm:prSet/>
      <dgm:spPr/>
      <dgm:t>
        <a:bodyPr/>
        <a:lstStyle/>
        <a:p>
          <a:endParaRPr lang="en-IE"/>
        </a:p>
      </dgm:t>
    </dgm:pt>
    <dgm:pt modelId="{E41B1E17-4921-4031-A6F6-AB96A7CAFD80}">
      <dgm:prSet phldrT="[Text]"/>
      <dgm:spPr/>
      <dgm:t>
        <a:bodyPr/>
        <a:lstStyle/>
        <a:p>
          <a:r>
            <a:rPr lang="en-IE" dirty="0" smtClean="0"/>
            <a:t>Improved Efficiency and Productivity</a:t>
          </a:r>
          <a:endParaRPr lang="en-IE" dirty="0"/>
        </a:p>
      </dgm:t>
    </dgm:pt>
    <dgm:pt modelId="{9CA47CF1-9C21-43F0-A18D-C3BCB865C710}" type="parTrans" cxnId="{D1ECE60F-79BC-4850-8E7B-AE1219C07617}">
      <dgm:prSet/>
      <dgm:spPr/>
      <dgm:t>
        <a:bodyPr/>
        <a:lstStyle/>
        <a:p>
          <a:endParaRPr lang="en-IE"/>
        </a:p>
      </dgm:t>
    </dgm:pt>
    <dgm:pt modelId="{128CF718-DB89-4873-AFE2-59F054788668}" type="sibTrans" cxnId="{D1ECE60F-79BC-4850-8E7B-AE1219C07617}">
      <dgm:prSet/>
      <dgm:spPr/>
      <dgm:t>
        <a:bodyPr/>
        <a:lstStyle/>
        <a:p>
          <a:endParaRPr lang="en-IE"/>
        </a:p>
      </dgm:t>
    </dgm:pt>
    <dgm:pt modelId="{E7CDC29C-8ED3-4CC8-856F-4082C75BA84A}" type="pres">
      <dgm:prSet presAssocID="{4B7B9602-137D-4AB7-952E-1CE0E5EE0BE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E"/>
        </a:p>
      </dgm:t>
    </dgm:pt>
    <dgm:pt modelId="{E652C586-7A05-4B5F-B221-604E0AA1E0EE}" type="pres">
      <dgm:prSet presAssocID="{F3F8E531-C174-494F-ABE1-0F3B151A7C41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525811A8-47C1-4F14-B1C2-9B989755BBCF}" type="pres">
      <dgm:prSet presAssocID="{8DF24ECE-B97F-49B3-991C-8EA5791EF6B5}" presName="sibTrans" presStyleCnt="0"/>
      <dgm:spPr/>
      <dgm:t>
        <a:bodyPr/>
        <a:lstStyle/>
        <a:p>
          <a:endParaRPr lang="en-IE"/>
        </a:p>
      </dgm:t>
    </dgm:pt>
    <dgm:pt modelId="{51C628E9-503E-49B7-AA3F-58981981CF41}" type="pres">
      <dgm:prSet presAssocID="{DA7515AA-E7AA-4166-B897-F33420250096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A94D25BB-B2FF-49F6-9158-5C38517B3DA1}" type="pres">
      <dgm:prSet presAssocID="{5382AB9F-4C7A-48A5-8EBE-DBAEF36F689B}" presName="sibTrans" presStyleCnt="0"/>
      <dgm:spPr/>
      <dgm:t>
        <a:bodyPr/>
        <a:lstStyle/>
        <a:p>
          <a:endParaRPr lang="en-IE"/>
        </a:p>
      </dgm:t>
    </dgm:pt>
    <dgm:pt modelId="{961EBE16-110C-4D27-A254-E231B1E91548}" type="pres">
      <dgm:prSet presAssocID="{09B557C9-A29C-492C-B85B-A8CDEAE488D0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CDD43D3E-D135-4DB0-BD7F-F2E21BB0D5EF}" type="pres">
      <dgm:prSet presAssocID="{AD51C467-9569-46FD-901E-AC5BE9A9F06A}" presName="sibTrans" presStyleCnt="0"/>
      <dgm:spPr/>
      <dgm:t>
        <a:bodyPr/>
        <a:lstStyle/>
        <a:p>
          <a:endParaRPr lang="en-IE"/>
        </a:p>
      </dgm:t>
    </dgm:pt>
    <dgm:pt modelId="{36B92C67-A831-4B7A-8773-FC76D23FC59E}" type="pres">
      <dgm:prSet presAssocID="{7EFECBC9-E3C7-492F-A527-03A96500FE44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318ABC3F-7678-463B-8434-03A62D380C13}" type="pres">
      <dgm:prSet presAssocID="{A3ABD3C4-3762-417B-9C4F-2DB7E6A98598}" presName="sibTrans" presStyleCnt="0"/>
      <dgm:spPr/>
      <dgm:t>
        <a:bodyPr/>
        <a:lstStyle/>
        <a:p>
          <a:endParaRPr lang="en-IE"/>
        </a:p>
      </dgm:t>
    </dgm:pt>
    <dgm:pt modelId="{4C47FF94-7ABB-46BD-A274-C80494DC8319}" type="pres">
      <dgm:prSet presAssocID="{C861C2E6-2A7A-43A9-8775-ACC1139A155B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A3E47B80-C75C-4595-84F3-A17701053881}" type="pres">
      <dgm:prSet presAssocID="{FCA32B4D-61E9-4494-ACF8-8F768F645D92}" presName="sibTrans" presStyleCnt="0"/>
      <dgm:spPr/>
      <dgm:t>
        <a:bodyPr/>
        <a:lstStyle/>
        <a:p>
          <a:endParaRPr lang="en-IE"/>
        </a:p>
      </dgm:t>
    </dgm:pt>
    <dgm:pt modelId="{A4479259-7924-4A07-9927-C44E75FC0FD0}" type="pres">
      <dgm:prSet presAssocID="{33923BCC-3F03-41E5-8CF8-BB61F4A465BB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81EF00CA-EFFC-4F50-8BA1-4CFE618566E2}" type="pres">
      <dgm:prSet presAssocID="{4DE26681-37D8-4A52-B5C7-82FF1173C552}" presName="sibTrans" presStyleCnt="0"/>
      <dgm:spPr/>
      <dgm:t>
        <a:bodyPr/>
        <a:lstStyle/>
        <a:p>
          <a:endParaRPr lang="en-IE"/>
        </a:p>
      </dgm:t>
    </dgm:pt>
    <dgm:pt modelId="{3285CA25-7B9B-40E6-99C8-13A5B87ACC91}" type="pres">
      <dgm:prSet presAssocID="{023066E0-923D-40A9-8099-DB44AF3CDBE1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FCFD49CD-550C-4731-989F-08DEAB0D0BEF}" type="pres">
      <dgm:prSet presAssocID="{D26B3ADF-7CAC-4BB1-8827-DE6DB10BE38C}" presName="sibTrans" presStyleCnt="0"/>
      <dgm:spPr/>
      <dgm:t>
        <a:bodyPr/>
        <a:lstStyle/>
        <a:p>
          <a:endParaRPr lang="en-IE"/>
        </a:p>
      </dgm:t>
    </dgm:pt>
    <dgm:pt modelId="{CB929ADB-7591-442E-927E-DD08DFAB2125}" type="pres">
      <dgm:prSet presAssocID="{CF1BF8B9-E7A2-4CA4-BA2C-71ABAEF7617F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E31FDFE6-822B-4B49-AFC2-80B609F4ED3B}" type="pres">
      <dgm:prSet presAssocID="{265EB092-70B1-4F9C-9441-3168209FFD36}" presName="sibTrans" presStyleCnt="0"/>
      <dgm:spPr/>
      <dgm:t>
        <a:bodyPr/>
        <a:lstStyle/>
        <a:p>
          <a:endParaRPr lang="en-IE"/>
        </a:p>
      </dgm:t>
    </dgm:pt>
    <dgm:pt modelId="{E111B774-D4B5-4381-AE77-026177D927A8}" type="pres">
      <dgm:prSet presAssocID="{21D354B5-7D96-449D-827D-5387517CCE74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B749CB37-60A1-4F0E-9A3D-7376A25ADFB0}" type="pres">
      <dgm:prSet presAssocID="{057EF211-11DA-498E-ACBA-337DB81D5C1D}" presName="sibTrans" presStyleCnt="0"/>
      <dgm:spPr/>
      <dgm:t>
        <a:bodyPr/>
        <a:lstStyle/>
        <a:p>
          <a:endParaRPr lang="en-IE"/>
        </a:p>
      </dgm:t>
    </dgm:pt>
    <dgm:pt modelId="{3449C178-45FC-4D34-BD9D-0928B8DACD05}" type="pres">
      <dgm:prSet presAssocID="{E41B1E17-4921-4031-A6F6-AB96A7CAFD80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</dgm:ptLst>
  <dgm:cxnLst>
    <dgm:cxn modelId="{352869DD-7326-461B-8EAB-90122838E298}" srcId="{4B7B9602-137D-4AB7-952E-1CE0E5EE0BE9}" destId="{F3F8E531-C174-494F-ABE1-0F3B151A7C41}" srcOrd="0" destOrd="0" parTransId="{068E8641-3CBF-486F-98BD-0C5947D09E8C}" sibTransId="{8DF24ECE-B97F-49B3-991C-8EA5791EF6B5}"/>
    <dgm:cxn modelId="{B083220B-222E-4051-B560-9CEA6ED31892}" srcId="{4B7B9602-137D-4AB7-952E-1CE0E5EE0BE9}" destId="{33923BCC-3F03-41E5-8CF8-BB61F4A465BB}" srcOrd="5" destOrd="0" parTransId="{A6DB3F52-BDFA-4FFC-AF5E-DFC1F59BB53B}" sibTransId="{4DE26681-37D8-4A52-B5C7-82FF1173C552}"/>
    <dgm:cxn modelId="{E6FCFC5F-BB26-468A-A185-E5B7F5F57A94}" type="presOf" srcId="{C861C2E6-2A7A-43A9-8775-ACC1139A155B}" destId="{4C47FF94-7ABB-46BD-A274-C80494DC8319}" srcOrd="0" destOrd="0" presId="urn:microsoft.com/office/officeart/2005/8/layout/default#1"/>
    <dgm:cxn modelId="{412B0412-E81E-45A5-A810-5D5D45EB2E7D}" type="presOf" srcId="{F3F8E531-C174-494F-ABE1-0F3B151A7C41}" destId="{E652C586-7A05-4B5F-B221-604E0AA1E0EE}" srcOrd="0" destOrd="0" presId="urn:microsoft.com/office/officeart/2005/8/layout/default#1"/>
    <dgm:cxn modelId="{DA944763-A56E-4A9C-B13B-E2F5C27A4395}" type="presOf" srcId="{CF1BF8B9-E7A2-4CA4-BA2C-71ABAEF7617F}" destId="{CB929ADB-7591-442E-927E-DD08DFAB2125}" srcOrd="0" destOrd="0" presId="urn:microsoft.com/office/officeart/2005/8/layout/default#1"/>
    <dgm:cxn modelId="{4364A1FC-5F79-4F95-878A-CCCC39FF61BB}" type="presOf" srcId="{E41B1E17-4921-4031-A6F6-AB96A7CAFD80}" destId="{3449C178-45FC-4D34-BD9D-0928B8DACD05}" srcOrd="0" destOrd="0" presId="urn:microsoft.com/office/officeart/2005/8/layout/default#1"/>
    <dgm:cxn modelId="{8127C984-9DA0-4D5A-8E46-7613CF99DD0B}" srcId="{4B7B9602-137D-4AB7-952E-1CE0E5EE0BE9}" destId="{C861C2E6-2A7A-43A9-8775-ACC1139A155B}" srcOrd="4" destOrd="0" parTransId="{F021F097-4256-44B0-982A-7AA83E8C2626}" sibTransId="{FCA32B4D-61E9-4494-ACF8-8F768F645D92}"/>
    <dgm:cxn modelId="{5DCFA050-EA86-47F5-8180-4FCECB6464AE}" type="presOf" srcId="{4B7B9602-137D-4AB7-952E-1CE0E5EE0BE9}" destId="{E7CDC29C-8ED3-4CC8-856F-4082C75BA84A}" srcOrd="0" destOrd="0" presId="urn:microsoft.com/office/officeart/2005/8/layout/default#1"/>
    <dgm:cxn modelId="{388C0126-29C8-4895-A386-0606C4E12493}" type="presOf" srcId="{7EFECBC9-E3C7-492F-A527-03A96500FE44}" destId="{36B92C67-A831-4B7A-8773-FC76D23FC59E}" srcOrd="0" destOrd="0" presId="urn:microsoft.com/office/officeart/2005/8/layout/default#1"/>
    <dgm:cxn modelId="{41CB1BD4-66E1-4A6C-8A0F-E8F4AA4BEDCD}" srcId="{4B7B9602-137D-4AB7-952E-1CE0E5EE0BE9}" destId="{7EFECBC9-E3C7-492F-A527-03A96500FE44}" srcOrd="3" destOrd="0" parTransId="{E0AA7C53-3074-45A0-96CF-069AE65B187D}" sibTransId="{A3ABD3C4-3762-417B-9C4F-2DB7E6A98598}"/>
    <dgm:cxn modelId="{DE084134-2D98-4BCF-9A49-3CAD9CE9B32B}" srcId="{4B7B9602-137D-4AB7-952E-1CE0E5EE0BE9}" destId="{DA7515AA-E7AA-4166-B897-F33420250096}" srcOrd="1" destOrd="0" parTransId="{2929C6F9-F27C-4B71-A910-84E800FF7CB3}" sibTransId="{5382AB9F-4C7A-48A5-8EBE-DBAEF36F689B}"/>
    <dgm:cxn modelId="{C0564AA4-D130-4F9B-A68B-5EA43DED0A03}" srcId="{4B7B9602-137D-4AB7-952E-1CE0E5EE0BE9}" destId="{09B557C9-A29C-492C-B85B-A8CDEAE488D0}" srcOrd="2" destOrd="0" parTransId="{81661A3A-1B43-4913-A635-03C5ECEC69AD}" sibTransId="{AD51C467-9569-46FD-901E-AC5BE9A9F06A}"/>
    <dgm:cxn modelId="{3C10EE69-612E-4DF3-883C-A67D4BA80531}" srcId="{4B7B9602-137D-4AB7-952E-1CE0E5EE0BE9}" destId="{21D354B5-7D96-449D-827D-5387517CCE74}" srcOrd="8" destOrd="0" parTransId="{6421006F-0AA8-4D8C-B3FD-3B6D995201AF}" sibTransId="{057EF211-11DA-498E-ACBA-337DB81D5C1D}"/>
    <dgm:cxn modelId="{D1ECE60F-79BC-4850-8E7B-AE1219C07617}" srcId="{4B7B9602-137D-4AB7-952E-1CE0E5EE0BE9}" destId="{E41B1E17-4921-4031-A6F6-AB96A7CAFD80}" srcOrd="9" destOrd="0" parTransId="{9CA47CF1-9C21-43F0-A18D-C3BCB865C710}" sibTransId="{128CF718-DB89-4873-AFE2-59F054788668}"/>
    <dgm:cxn modelId="{A672C6E1-0D89-4EFF-BFAB-D6E5762AA041}" type="presOf" srcId="{DA7515AA-E7AA-4166-B897-F33420250096}" destId="{51C628E9-503E-49B7-AA3F-58981981CF41}" srcOrd="0" destOrd="0" presId="urn:microsoft.com/office/officeart/2005/8/layout/default#1"/>
    <dgm:cxn modelId="{795EBD8E-0CB2-410E-9F54-970DA713B694}" srcId="{4B7B9602-137D-4AB7-952E-1CE0E5EE0BE9}" destId="{CF1BF8B9-E7A2-4CA4-BA2C-71ABAEF7617F}" srcOrd="7" destOrd="0" parTransId="{C98C502B-C5FC-433C-989F-14297CD10D5D}" sibTransId="{265EB092-70B1-4F9C-9441-3168209FFD36}"/>
    <dgm:cxn modelId="{56F5A7CD-B1B0-42CC-AC80-3244B2FA2EF8}" type="presOf" srcId="{09B557C9-A29C-492C-B85B-A8CDEAE488D0}" destId="{961EBE16-110C-4D27-A254-E231B1E91548}" srcOrd="0" destOrd="0" presId="urn:microsoft.com/office/officeart/2005/8/layout/default#1"/>
    <dgm:cxn modelId="{575CAB3C-FF7B-4095-B921-8795D2081E0A}" type="presOf" srcId="{21D354B5-7D96-449D-827D-5387517CCE74}" destId="{E111B774-D4B5-4381-AE77-026177D927A8}" srcOrd="0" destOrd="0" presId="urn:microsoft.com/office/officeart/2005/8/layout/default#1"/>
    <dgm:cxn modelId="{A5F90295-E06D-4227-84BD-E34CE44ECA6B}" type="presOf" srcId="{023066E0-923D-40A9-8099-DB44AF3CDBE1}" destId="{3285CA25-7B9B-40E6-99C8-13A5B87ACC91}" srcOrd="0" destOrd="0" presId="urn:microsoft.com/office/officeart/2005/8/layout/default#1"/>
    <dgm:cxn modelId="{67EE42D7-B497-42DA-89E8-C35750E51D3C}" type="presOf" srcId="{33923BCC-3F03-41E5-8CF8-BB61F4A465BB}" destId="{A4479259-7924-4A07-9927-C44E75FC0FD0}" srcOrd="0" destOrd="0" presId="urn:microsoft.com/office/officeart/2005/8/layout/default#1"/>
    <dgm:cxn modelId="{33D37CF1-67C0-436D-B555-9A058FE4FCA4}" srcId="{4B7B9602-137D-4AB7-952E-1CE0E5EE0BE9}" destId="{023066E0-923D-40A9-8099-DB44AF3CDBE1}" srcOrd="6" destOrd="0" parTransId="{464DAD9D-418E-4638-BE65-A7CDD11ABB86}" sibTransId="{D26B3ADF-7CAC-4BB1-8827-DE6DB10BE38C}"/>
    <dgm:cxn modelId="{36873031-63AB-4ED0-829C-14C3AB9DE824}" type="presParOf" srcId="{E7CDC29C-8ED3-4CC8-856F-4082C75BA84A}" destId="{E652C586-7A05-4B5F-B221-604E0AA1E0EE}" srcOrd="0" destOrd="0" presId="urn:microsoft.com/office/officeart/2005/8/layout/default#1"/>
    <dgm:cxn modelId="{D507ABD0-F1CE-46F7-B4AA-1A2FF1599417}" type="presParOf" srcId="{E7CDC29C-8ED3-4CC8-856F-4082C75BA84A}" destId="{525811A8-47C1-4F14-B1C2-9B989755BBCF}" srcOrd="1" destOrd="0" presId="urn:microsoft.com/office/officeart/2005/8/layout/default#1"/>
    <dgm:cxn modelId="{65AEA4F7-8868-48A2-B7C6-E40AD15E325F}" type="presParOf" srcId="{E7CDC29C-8ED3-4CC8-856F-4082C75BA84A}" destId="{51C628E9-503E-49B7-AA3F-58981981CF41}" srcOrd="2" destOrd="0" presId="urn:microsoft.com/office/officeart/2005/8/layout/default#1"/>
    <dgm:cxn modelId="{DBE64A6B-CD77-4BDE-AE04-D507D7BC82A4}" type="presParOf" srcId="{E7CDC29C-8ED3-4CC8-856F-4082C75BA84A}" destId="{A94D25BB-B2FF-49F6-9158-5C38517B3DA1}" srcOrd="3" destOrd="0" presId="urn:microsoft.com/office/officeart/2005/8/layout/default#1"/>
    <dgm:cxn modelId="{FF31B6E9-A40E-49CB-A248-9B25834E6415}" type="presParOf" srcId="{E7CDC29C-8ED3-4CC8-856F-4082C75BA84A}" destId="{961EBE16-110C-4D27-A254-E231B1E91548}" srcOrd="4" destOrd="0" presId="urn:microsoft.com/office/officeart/2005/8/layout/default#1"/>
    <dgm:cxn modelId="{3688DAAD-5835-4F6A-8047-84985757BF4C}" type="presParOf" srcId="{E7CDC29C-8ED3-4CC8-856F-4082C75BA84A}" destId="{CDD43D3E-D135-4DB0-BD7F-F2E21BB0D5EF}" srcOrd="5" destOrd="0" presId="urn:microsoft.com/office/officeart/2005/8/layout/default#1"/>
    <dgm:cxn modelId="{A9C970B5-5A37-4DA6-9BF3-1DEF3930C43F}" type="presParOf" srcId="{E7CDC29C-8ED3-4CC8-856F-4082C75BA84A}" destId="{36B92C67-A831-4B7A-8773-FC76D23FC59E}" srcOrd="6" destOrd="0" presId="urn:microsoft.com/office/officeart/2005/8/layout/default#1"/>
    <dgm:cxn modelId="{8C99213B-6488-4001-8B35-086975890C3F}" type="presParOf" srcId="{E7CDC29C-8ED3-4CC8-856F-4082C75BA84A}" destId="{318ABC3F-7678-463B-8434-03A62D380C13}" srcOrd="7" destOrd="0" presId="urn:microsoft.com/office/officeart/2005/8/layout/default#1"/>
    <dgm:cxn modelId="{3F1104B7-C20B-44CD-B232-79BF6D8DACFE}" type="presParOf" srcId="{E7CDC29C-8ED3-4CC8-856F-4082C75BA84A}" destId="{4C47FF94-7ABB-46BD-A274-C80494DC8319}" srcOrd="8" destOrd="0" presId="urn:microsoft.com/office/officeart/2005/8/layout/default#1"/>
    <dgm:cxn modelId="{ECDC6B24-ED34-4D51-B05F-22A24DAF7890}" type="presParOf" srcId="{E7CDC29C-8ED3-4CC8-856F-4082C75BA84A}" destId="{A3E47B80-C75C-4595-84F3-A17701053881}" srcOrd="9" destOrd="0" presId="urn:microsoft.com/office/officeart/2005/8/layout/default#1"/>
    <dgm:cxn modelId="{D838218C-AEEA-40D3-8DB7-983581A1ABB4}" type="presParOf" srcId="{E7CDC29C-8ED3-4CC8-856F-4082C75BA84A}" destId="{A4479259-7924-4A07-9927-C44E75FC0FD0}" srcOrd="10" destOrd="0" presId="urn:microsoft.com/office/officeart/2005/8/layout/default#1"/>
    <dgm:cxn modelId="{F49E69A4-9BA3-4EFF-B2E8-24F68479D1A0}" type="presParOf" srcId="{E7CDC29C-8ED3-4CC8-856F-4082C75BA84A}" destId="{81EF00CA-EFFC-4F50-8BA1-4CFE618566E2}" srcOrd="11" destOrd="0" presId="urn:microsoft.com/office/officeart/2005/8/layout/default#1"/>
    <dgm:cxn modelId="{21D9B052-9597-4AF9-9D63-0C718DB4FB63}" type="presParOf" srcId="{E7CDC29C-8ED3-4CC8-856F-4082C75BA84A}" destId="{3285CA25-7B9B-40E6-99C8-13A5B87ACC91}" srcOrd="12" destOrd="0" presId="urn:microsoft.com/office/officeart/2005/8/layout/default#1"/>
    <dgm:cxn modelId="{6C8546B2-91E4-40FD-A43A-BDBC70E78C45}" type="presParOf" srcId="{E7CDC29C-8ED3-4CC8-856F-4082C75BA84A}" destId="{FCFD49CD-550C-4731-989F-08DEAB0D0BEF}" srcOrd="13" destOrd="0" presId="urn:microsoft.com/office/officeart/2005/8/layout/default#1"/>
    <dgm:cxn modelId="{7B909E6E-32D2-433E-8075-39EE348012C0}" type="presParOf" srcId="{E7CDC29C-8ED3-4CC8-856F-4082C75BA84A}" destId="{CB929ADB-7591-442E-927E-DD08DFAB2125}" srcOrd="14" destOrd="0" presId="urn:microsoft.com/office/officeart/2005/8/layout/default#1"/>
    <dgm:cxn modelId="{1DF5299C-DFCD-419E-9154-4A39DBF8680D}" type="presParOf" srcId="{E7CDC29C-8ED3-4CC8-856F-4082C75BA84A}" destId="{E31FDFE6-822B-4B49-AFC2-80B609F4ED3B}" srcOrd="15" destOrd="0" presId="urn:microsoft.com/office/officeart/2005/8/layout/default#1"/>
    <dgm:cxn modelId="{37CCE047-6A68-4413-B8A4-B889AFE96571}" type="presParOf" srcId="{E7CDC29C-8ED3-4CC8-856F-4082C75BA84A}" destId="{E111B774-D4B5-4381-AE77-026177D927A8}" srcOrd="16" destOrd="0" presId="urn:microsoft.com/office/officeart/2005/8/layout/default#1"/>
    <dgm:cxn modelId="{EBA60523-5FBA-449C-9427-10158DD00192}" type="presParOf" srcId="{E7CDC29C-8ED3-4CC8-856F-4082C75BA84A}" destId="{B749CB37-60A1-4F0E-9A3D-7376A25ADFB0}" srcOrd="17" destOrd="0" presId="urn:microsoft.com/office/officeart/2005/8/layout/default#1"/>
    <dgm:cxn modelId="{8F8E336A-53C7-4D5E-9A0E-7FE231E99036}" type="presParOf" srcId="{E7CDC29C-8ED3-4CC8-856F-4082C75BA84A}" destId="{3449C178-45FC-4D34-BD9D-0928B8DACD05}" srcOrd="18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F653D3-2B2F-47F8-8619-B8AD2E5A2F3A}" type="doc">
      <dgm:prSet loTypeId="urn:microsoft.com/office/officeart/2005/8/layout/default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7BECB094-D75E-4D4D-A8DD-D380412CE0B9}" type="pres">
      <dgm:prSet presAssocID="{CAF653D3-2B2F-47F8-8619-B8AD2E5A2F3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E"/>
        </a:p>
      </dgm:t>
    </dgm:pt>
  </dgm:ptLst>
  <dgm:cxnLst>
    <dgm:cxn modelId="{356BDD36-CA53-4AB4-AB71-C336449D3984}" type="presOf" srcId="{CAF653D3-2B2F-47F8-8619-B8AD2E5A2F3A}" destId="{7BECB094-D75E-4D4D-A8DD-D380412CE0B9}" srcOrd="0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2C586-7A05-4B5F-B221-604E0AA1E0EE}">
      <dsp:nvSpPr>
        <dsp:cNvPr id="0" name=""/>
        <dsp:cNvSpPr/>
      </dsp:nvSpPr>
      <dsp:spPr>
        <a:xfrm>
          <a:off x="2469" y="664114"/>
          <a:ext cx="1959229" cy="11755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High quality</a:t>
          </a:r>
          <a:endParaRPr lang="en-IE" sz="2300" kern="1200" dirty="0"/>
        </a:p>
      </dsp:txBody>
      <dsp:txXfrm>
        <a:off x="2469" y="664114"/>
        <a:ext cx="1959229" cy="1175537"/>
      </dsp:txXfrm>
    </dsp:sp>
    <dsp:sp modelId="{51C628E9-503E-49B7-AA3F-58981981CF41}">
      <dsp:nvSpPr>
        <dsp:cNvPr id="0" name=""/>
        <dsp:cNvSpPr/>
      </dsp:nvSpPr>
      <dsp:spPr>
        <a:xfrm>
          <a:off x="2157621" y="664114"/>
          <a:ext cx="1959229" cy="11755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Reduced time to market</a:t>
          </a:r>
          <a:endParaRPr lang="en-IE" sz="2300" kern="1200" dirty="0"/>
        </a:p>
      </dsp:txBody>
      <dsp:txXfrm>
        <a:off x="2157621" y="664114"/>
        <a:ext cx="1959229" cy="1175537"/>
      </dsp:txXfrm>
    </dsp:sp>
    <dsp:sp modelId="{961EBE16-110C-4D27-A254-E231B1E91548}">
      <dsp:nvSpPr>
        <dsp:cNvPr id="0" name=""/>
        <dsp:cNvSpPr/>
      </dsp:nvSpPr>
      <dsp:spPr>
        <a:xfrm>
          <a:off x="4312773" y="664114"/>
          <a:ext cx="1959229" cy="11755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Market dominance</a:t>
          </a:r>
          <a:endParaRPr lang="en-IE" sz="2300" kern="1200" dirty="0"/>
        </a:p>
      </dsp:txBody>
      <dsp:txXfrm>
        <a:off x="4312773" y="664114"/>
        <a:ext cx="1959229" cy="1175537"/>
      </dsp:txXfrm>
    </dsp:sp>
    <dsp:sp modelId="{36B92C67-A831-4B7A-8773-FC76D23FC59E}">
      <dsp:nvSpPr>
        <dsp:cNvPr id="0" name=""/>
        <dsp:cNvSpPr/>
      </dsp:nvSpPr>
      <dsp:spPr>
        <a:xfrm>
          <a:off x="6467926" y="664114"/>
          <a:ext cx="1959229" cy="11755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Market agility</a:t>
          </a:r>
          <a:endParaRPr lang="en-IE" sz="2300" kern="1200" dirty="0"/>
        </a:p>
      </dsp:txBody>
      <dsp:txXfrm>
        <a:off x="6467926" y="664114"/>
        <a:ext cx="1959229" cy="1175537"/>
      </dsp:txXfrm>
    </dsp:sp>
    <dsp:sp modelId="{4C47FF94-7ABB-46BD-A274-C80494DC8319}">
      <dsp:nvSpPr>
        <dsp:cNvPr id="0" name=""/>
        <dsp:cNvSpPr/>
      </dsp:nvSpPr>
      <dsp:spPr>
        <a:xfrm>
          <a:off x="2469" y="2035574"/>
          <a:ext cx="1959229" cy="11755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Product alignment</a:t>
          </a:r>
          <a:endParaRPr lang="en-IE" sz="2300" kern="1200" dirty="0"/>
        </a:p>
      </dsp:txBody>
      <dsp:txXfrm>
        <a:off x="2469" y="2035574"/>
        <a:ext cx="1959229" cy="1175537"/>
      </dsp:txXfrm>
    </dsp:sp>
    <dsp:sp modelId="{A4479259-7924-4A07-9927-C44E75FC0FD0}">
      <dsp:nvSpPr>
        <dsp:cNvPr id="0" name=""/>
        <dsp:cNvSpPr/>
      </dsp:nvSpPr>
      <dsp:spPr>
        <a:xfrm>
          <a:off x="2157621" y="2035574"/>
          <a:ext cx="1959229" cy="11755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Low cost production</a:t>
          </a:r>
          <a:endParaRPr lang="en-IE" sz="2300" kern="1200" dirty="0"/>
        </a:p>
      </dsp:txBody>
      <dsp:txXfrm>
        <a:off x="2157621" y="2035574"/>
        <a:ext cx="1959229" cy="1175537"/>
      </dsp:txXfrm>
    </dsp:sp>
    <dsp:sp modelId="{3285CA25-7B9B-40E6-99C8-13A5B87ACC91}">
      <dsp:nvSpPr>
        <dsp:cNvPr id="0" name=""/>
        <dsp:cNvSpPr/>
      </dsp:nvSpPr>
      <dsp:spPr>
        <a:xfrm>
          <a:off x="4312773" y="2035574"/>
          <a:ext cx="1959229" cy="11755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Low cost maintenance</a:t>
          </a:r>
          <a:endParaRPr lang="en-IE" sz="2300" kern="1200" dirty="0"/>
        </a:p>
      </dsp:txBody>
      <dsp:txXfrm>
        <a:off x="4312773" y="2035574"/>
        <a:ext cx="1959229" cy="1175537"/>
      </dsp:txXfrm>
    </dsp:sp>
    <dsp:sp modelId="{CB929ADB-7591-442E-927E-DD08DFAB2125}">
      <dsp:nvSpPr>
        <dsp:cNvPr id="0" name=""/>
        <dsp:cNvSpPr/>
      </dsp:nvSpPr>
      <dsp:spPr>
        <a:xfrm>
          <a:off x="6467926" y="2035574"/>
          <a:ext cx="1959229" cy="11755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Mass customization</a:t>
          </a:r>
          <a:endParaRPr lang="en-IE" sz="2300" kern="1200" dirty="0"/>
        </a:p>
      </dsp:txBody>
      <dsp:txXfrm>
        <a:off x="6467926" y="2035574"/>
        <a:ext cx="1959229" cy="1175537"/>
      </dsp:txXfrm>
    </dsp:sp>
    <dsp:sp modelId="{E111B774-D4B5-4381-AE77-026177D927A8}">
      <dsp:nvSpPr>
        <dsp:cNvPr id="0" name=""/>
        <dsp:cNvSpPr/>
      </dsp:nvSpPr>
      <dsp:spPr>
        <a:xfrm>
          <a:off x="2157621" y="3407035"/>
          <a:ext cx="1959229" cy="11755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/>
            <a:t>Reduced maintenance effort</a:t>
          </a:r>
          <a:endParaRPr lang="en-IE" sz="2300" kern="1200" dirty="0"/>
        </a:p>
      </dsp:txBody>
      <dsp:txXfrm>
        <a:off x="2157621" y="3407035"/>
        <a:ext cx="1959229" cy="1175537"/>
      </dsp:txXfrm>
    </dsp:sp>
    <dsp:sp modelId="{3449C178-45FC-4D34-BD9D-0928B8DACD05}">
      <dsp:nvSpPr>
        <dsp:cNvPr id="0" name=""/>
        <dsp:cNvSpPr/>
      </dsp:nvSpPr>
      <dsp:spPr>
        <a:xfrm>
          <a:off x="4312773" y="3407035"/>
          <a:ext cx="1959229" cy="11755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Improved Efficiency and Productivity</a:t>
          </a:r>
          <a:endParaRPr lang="en-IE" sz="2300" kern="1200" dirty="0"/>
        </a:p>
      </dsp:txBody>
      <dsp:txXfrm>
        <a:off x="4312773" y="3407035"/>
        <a:ext cx="1959229" cy="11755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03131-CEDD-6A4B-8140-43AFE3919756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06844-1F08-7F4D-801F-34BA7C4E3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93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F8978-BE92-4FE9-9C37-BC4F3A7A8902}" type="datetimeFigureOut">
              <a:rPr lang="en-IE" smtClean="0"/>
              <a:t>18/06/2019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AD4FE-DA3E-4339-B14B-0F5537A1F4B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679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What do we see here?</a:t>
            </a:r>
            <a:r>
              <a:rPr lang="en-GB" dirty="0"/>
              <a:t> There’s a plane, an MRI scanner, a house, a car, …</a:t>
            </a:r>
          </a:p>
          <a:p>
            <a:r>
              <a:rPr lang="en-GB" dirty="0"/>
              <a:t>But what I actually see is software systems. Any system in our everyday life will become a software system.</a:t>
            </a:r>
          </a:p>
          <a:p>
            <a:endParaRPr lang="en-GB" dirty="0"/>
          </a:p>
          <a:p>
            <a:r>
              <a:rPr lang="en-GB" b="1" dirty="0"/>
              <a:t>Complex</a:t>
            </a:r>
          </a:p>
          <a:p>
            <a:r>
              <a:rPr lang="en-GB" dirty="0"/>
              <a:t>150 Mio LOC. One thousand times as much as …</a:t>
            </a:r>
          </a:p>
          <a:p>
            <a:r>
              <a:rPr lang="en-GB" dirty="0"/>
              <a:t>100 ECU, little computers</a:t>
            </a:r>
          </a:p>
          <a:p>
            <a:r>
              <a:rPr lang="en-GB" dirty="0"/>
              <a:t>Many different aspects to consider, e.g., fuel consumption, safety, cost of manufacturing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1" dirty="0"/>
              <a:t>How do we build </a:t>
            </a:r>
            <a:r>
              <a:rPr lang="en-GB" dirty="0"/>
              <a:t>such a complicated </a:t>
            </a:r>
            <a:r>
              <a:rPr lang="en-GB" dirty="0" smtClean="0"/>
              <a:t>system?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99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26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64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400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7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21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76453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365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23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31412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One</a:t>
            </a:r>
            <a:r>
              <a:rPr lang="en-GB" baseline="0" dirty="0" smtClean="0"/>
              <a:t> way to reduce complexity is to capture the available choices in a model</a:t>
            </a:r>
          </a:p>
          <a:p>
            <a:endParaRPr lang="en-GB" baseline="0" dirty="0" smtClean="0"/>
          </a:p>
          <a:p>
            <a:r>
              <a:rPr lang="en-GB" baseline="0" dirty="0" smtClean="0"/>
              <a:t>Choose product:</a:t>
            </a:r>
          </a:p>
          <a:p>
            <a:endParaRPr lang="en-GB" baseline="0" dirty="0" smtClean="0"/>
          </a:p>
          <a:p>
            <a:r>
              <a:rPr lang="en-GB" baseline="0" dirty="0" smtClean="0"/>
              <a:t>1) Provide interactive configurator, let user decide  (but that would be another talk)</a:t>
            </a:r>
          </a:p>
          <a:p>
            <a:endParaRPr lang="en-GB" baseline="0" dirty="0" smtClean="0"/>
          </a:p>
          <a:p>
            <a:r>
              <a:rPr lang="en-GB" baseline="0" dirty="0" smtClean="0"/>
              <a:t>2) Look at product properties and try to find “the best” product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19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815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18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dirty="0" smtClean="0"/>
              <a:t>In</a:t>
            </a:r>
            <a:r>
              <a:rPr lang="en-GB" sz="1200" b="1" baseline="0" dirty="0" smtClean="0"/>
              <a:t> science and engineering </a:t>
            </a:r>
            <a:r>
              <a:rPr lang="en-GB" sz="1200" baseline="0" dirty="0" smtClean="0"/>
              <a:t>one way to </a:t>
            </a:r>
            <a:r>
              <a:rPr lang="en-GB" sz="1200" b="1" baseline="0" dirty="0" smtClean="0"/>
              <a:t>gather</a:t>
            </a:r>
            <a:r>
              <a:rPr lang="en-GB" sz="1200" baseline="0" dirty="0" smtClean="0"/>
              <a:t> </a:t>
            </a:r>
            <a:r>
              <a:rPr lang="en-GB" sz="1200" b="1" baseline="0" dirty="0" smtClean="0"/>
              <a:t>knowledge</a:t>
            </a:r>
            <a:r>
              <a:rPr lang="en-GB" sz="1200" baseline="0" dirty="0" smtClean="0"/>
              <a:t> and </a:t>
            </a:r>
            <a:r>
              <a:rPr lang="en-GB" sz="1200" b="1" baseline="0" dirty="0" smtClean="0"/>
              <a:t>reduce complexity</a:t>
            </a:r>
            <a:r>
              <a:rPr lang="en-GB" sz="1200" baseline="0" dirty="0" smtClean="0"/>
              <a:t> </a:t>
            </a:r>
            <a:r>
              <a:rPr lang="en-GB" sz="1200" baseline="0" smtClean="0"/>
              <a:t>are models</a:t>
            </a:r>
          </a:p>
          <a:p>
            <a:r>
              <a:rPr lang="de-DE" sz="1200" smtClean="0"/>
              <a:t>Representation of Reality</a:t>
            </a:r>
          </a:p>
          <a:p>
            <a:r>
              <a:rPr lang="de-DE" sz="1200" smtClean="0"/>
              <a:t>Abstraction</a:t>
            </a:r>
          </a:p>
          <a:p>
            <a:pPr lvl="1"/>
            <a:r>
              <a:rPr lang="de-DE" sz="1200" smtClean="0"/>
              <a:t>Focusing on the relevant aspects </a:t>
            </a:r>
            <a:r>
              <a:rPr lang="de-DE" sz="1200" smtClean="0">
                <a:sym typeface="Wingdings" pitchFamily="2" charset="2"/>
              </a:rPr>
              <a:t> </a:t>
            </a:r>
            <a:r>
              <a:rPr lang="de-DE" sz="1200" smtClean="0"/>
              <a:t>Modelling purpose</a:t>
            </a:r>
            <a:endParaRPr lang="en-IE" sz="1200" smtClean="0"/>
          </a:p>
          <a:p>
            <a:pPr lvl="1"/>
            <a:r>
              <a:rPr lang="de-DE" sz="1200" smtClean="0"/>
              <a:t>Intentionally ignoring irrelevant details</a:t>
            </a:r>
          </a:p>
          <a:p>
            <a:pPr lvl="1"/>
            <a:r>
              <a:rPr lang="de-DE" sz="1200" smtClean="0"/>
              <a:t>Avoiding complexity and costs of reality</a:t>
            </a:r>
          </a:p>
          <a:p>
            <a:endParaRPr lang="en-GB" sz="1200" baseline="0" dirty="0" smtClean="0"/>
          </a:p>
          <a:p>
            <a:pPr algn="ctr"/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89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32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30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43901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31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809102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32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70517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923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56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47991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 Automated generation: Just imagine constructing a house by taking</a:t>
            </a:r>
            <a:r>
              <a:rPr lang="en-GB" baseline="0" dirty="0" smtClean="0"/>
              <a:t> a blue print and just pressing a button.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73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Did</a:t>
            </a:r>
            <a:r>
              <a:rPr lang="en-GB" baseline="0" dirty="0" smtClean="0"/>
              <a:t> not expand all the variants of </a:t>
            </a:r>
            <a:r>
              <a:rPr lang="en-GB" b="1" baseline="0" dirty="0" smtClean="0"/>
              <a:t>trucks and buses.</a:t>
            </a:r>
          </a:p>
          <a:p>
            <a:endParaRPr lang="en-GB" b="1" baseline="0" dirty="0" smtClean="0"/>
          </a:p>
          <a:p>
            <a:r>
              <a:rPr lang="en-GB" b="0" baseline="0" dirty="0" smtClean="0"/>
              <a:t>And that is just the current new models that you can buy right now. We are not even considering 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27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9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80871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34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515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411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565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742951" y="1604841"/>
            <a:ext cx="7886700" cy="1325563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Presenter </a:t>
            </a:r>
            <a:r>
              <a:rPr lang="en-US" dirty="0" smtClean="0"/>
              <a:t>Name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75062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Horizontal (less vs. mo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65125"/>
            <a:ext cx="8208912" cy="759619"/>
          </a:xfrm>
        </p:spPr>
        <p:txBody>
          <a:bodyPr/>
          <a:lstStyle>
            <a:lvl1pPr>
              <a:defRPr lang="en-IE"/>
            </a:lvl1pPr>
          </a:lstStyle>
          <a:p>
            <a:r>
              <a:rPr lang="en-US" dirty="0" smtClean="0"/>
              <a:t>Click to edit Master title style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1124746"/>
            <a:ext cx="8208912" cy="1773587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1"/>
          </p:nvPr>
        </p:nvSpPr>
        <p:spPr>
          <a:xfrm>
            <a:off x="467544" y="2981576"/>
            <a:ext cx="8208912" cy="3183731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87675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ampl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65125"/>
            <a:ext cx="8208912" cy="759619"/>
          </a:xfrm>
        </p:spPr>
        <p:txBody>
          <a:bodyPr/>
          <a:lstStyle>
            <a:lvl1pPr>
              <a:defRPr lang="en-IE"/>
            </a:lvl1pPr>
          </a:lstStyle>
          <a:p>
            <a:r>
              <a:rPr lang="en-US" dirty="0" smtClean="0"/>
              <a:t>Click to edit Master title style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1124745"/>
            <a:ext cx="4032448" cy="2448272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1"/>
          </p:nvPr>
        </p:nvSpPr>
        <p:spPr>
          <a:xfrm>
            <a:off x="467544" y="3717033"/>
            <a:ext cx="4032448" cy="2448272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3"/>
          </p:nvPr>
        </p:nvSpPr>
        <p:spPr>
          <a:xfrm>
            <a:off x="4644008" y="1124745"/>
            <a:ext cx="4032448" cy="2448272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5"/>
          </p:nvPr>
        </p:nvSpPr>
        <p:spPr>
          <a:xfrm>
            <a:off x="4644008" y="3717033"/>
            <a:ext cx="4032448" cy="2448272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43632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F17DD6-3628-A24E-835F-B4CB23932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820008" y="2409825"/>
            <a:ext cx="5503984" cy="1019175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8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3164" y="107640"/>
            <a:ext cx="7726651" cy="892886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008FB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304925"/>
            <a:ext cx="7886700" cy="4801986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2"/>
              </a:buBlip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 lang="en-US" sz="24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931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 with R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3164" y="107640"/>
            <a:ext cx="7726651" cy="892886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008FB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304925"/>
            <a:ext cx="7886700" cy="4801986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2"/>
              </a:buBlip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 lang="en-US" sz="24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218118"/>
            <a:ext cx="8208912" cy="36004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917"/>
            </a:lvl4pPr>
            <a:lvl5pPr marL="1523939" indent="0">
              <a:buNone/>
              <a:defRPr sz="875"/>
            </a:lvl5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59052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l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132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8429625" cy="7047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1475" y="1097281"/>
            <a:ext cx="8429625" cy="52463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833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(X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1694"/>
            <a:ext cx="9141768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735" y="811160"/>
            <a:ext cx="8915400" cy="5427407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3"/>
              </a:buBlip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57913" y="6560134"/>
            <a:ext cx="2057400" cy="300927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B90EAB1-C272-4725-BFF4-03F6420C8397}" type="datetime1">
              <a:rPr lang="en-IE" smtClean="0"/>
              <a:t>18/06/2019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24186" y="6548828"/>
            <a:ext cx="1386930" cy="30092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E" dirty="0" smtClean="0"/>
              <a:t>©  Lero 2016</a:t>
            </a:r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49" y="6558767"/>
            <a:ext cx="479501" cy="30092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AEF6BBF-B8DA-4937-AA98-3BED2A28CAB8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676" y="157163"/>
            <a:ext cx="6858675" cy="57864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CEC5-4C03-4923-A6FA-1BDA356902B1}" type="datetime1">
              <a:rPr lang="en-US" smtClean="0"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500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65125"/>
            <a:ext cx="8208912" cy="759619"/>
          </a:xfrm>
        </p:spPr>
        <p:txBody>
          <a:bodyPr/>
          <a:lstStyle>
            <a:lvl1pPr>
              <a:defRPr lang="en-IE"/>
            </a:lvl1pPr>
          </a:lstStyle>
          <a:p>
            <a:r>
              <a:rPr lang="en-US" dirty="0" smtClean="0"/>
              <a:t>Click to edit Master title style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1124744"/>
            <a:ext cx="4032448" cy="4968552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010" y="1124744"/>
            <a:ext cx="4032447" cy="4968552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93434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1141"/>
            <a:ext cx="9144000" cy="30855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" y="6692750"/>
            <a:ext cx="388620" cy="1261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179" y="-795383"/>
            <a:ext cx="1521341" cy="166752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6692750"/>
            <a:ext cx="3086100" cy="1669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57950" y="6692750"/>
            <a:ext cx="2057400" cy="1669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473893" y="6691057"/>
            <a:ext cx="2078264" cy="1686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79" r:id="rId3"/>
    <p:sldLayoutId id="2147483682" r:id="rId4"/>
    <p:sldLayoutId id="2147483680" r:id="rId5"/>
    <p:sldLayoutId id="2147483681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49.jpeg"/><Relationship Id="rId4" Type="http://schemas.openxmlformats.org/officeDocument/2006/relationships/image" Target="../media/image6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49.jpeg"/><Relationship Id="rId4" Type="http://schemas.openxmlformats.org/officeDocument/2006/relationships/image" Target="../media/image6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gif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jpeg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jpeg"/><Relationship Id="rId18" Type="http://schemas.openxmlformats.org/officeDocument/2006/relationships/image" Target="../media/image55.jpeg"/><Relationship Id="rId3" Type="http://schemas.openxmlformats.org/officeDocument/2006/relationships/image" Target="../media/image40.png"/><Relationship Id="rId21" Type="http://schemas.openxmlformats.org/officeDocument/2006/relationships/comments" Target="../comments/comment3.xml"/><Relationship Id="rId7" Type="http://schemas.openxmlformats.org/officeDocument/2006/relationships/image" Target="../media/image44.png"/><Relationship Id="rId12" Type="http://schemas.openxmlformats.org/officeDocument/2006/relationships/image" Target="../media/image49.jpeg"/><Relationship Id="rId17" Type="http://schemas.openxmlformats.org/officeDocument/2006/relationships/image" Target="../media/image54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3.jpeg"/><Relationship Id="rId20" Type="http://schemas.openxmlformats.org/officeDocument/2006/relationships/image" Target="../media/image5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jpeg"/><Relationship Id="rId5" Type="http://schemas.openxmlformats.org/officeDocument/2006/relationships/image" Target="../media/image42.png"/><Relationship Id="rId15" Type="http://schemas.openxmlformats.org/officeDocument/2006/relationships/image" Target="../media/image52.jpeg"/><Relationship Id="rId10" Type="http://schemas.openxmlformats.org/officeDocument/2006/relationships/image" Target="../media/image47.png"/><Relationship Id="rId19" Type="http://schemas.openxmlformats.org/officeDocument/2006/relationships/image" Target="../media/image56.jpe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90158" y="1658118"/>
            <a:ext cx="595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E" sz="2400" dirty="0" smtClean="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Software Product Line Engineering in Safety-critical Domains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0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F705-7549-4BBA-AB48-E67F9F0EABE3}" type="slidenum">
              <a:rPr lang="en-IE" smtClean="0"/>
              <a:t>10</a:t>
            </a:fld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Product Lines</a:t>
            </a:r>
            <a:endParaRPr lang="en-IE" dirty="0"/>
          </a:p>
        </p:txBody>
      </p:sp>
      <p:pic>
        <p:nvPicPr>
          <p:cNvPr id="10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38" y="1304925"/>
            <a:ext cx="6536123" cy="4802188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200" dirty="0"/>
              <a:t>[Clements and Northrop 2002]</a:t>
            </a:r>
          </a:p>
          <a:p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121823" y="1219200"/>
            <a:ext cx="1787809" cy="1203049"/>
          </a:xfrm>
          <a:prstGeom prst="wedgeRectCallout">
            <a:avLst>
              <a:gd name="adj1" fmla="val 66154"/>
              <a:gd name="adj2" fmla="val 78714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/>
              <a:t>Sharing a common, </a:t>
            </a:r>
            <a:r>
              <a:rPr lang="en-IE" sz="2000" b="1" dirty="0"/>
              <a:t>managed</a:t>
            </a:r>
            <a:r>
              <a:rPr lang="en-IE" sz="2000" dirty="0"/>
              <a:t> set of features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4471983" y="279779"/>
            <a:ext cx="3420381" cy="897996"/>
          </a:xfrm>
          <a:prstGeom prst="wedgeRectCallout">
            <a:avLst>
              <a:gd name="adj1" fmla="val -38167"/>
              <a:gd name="adj2" fmla="val 96614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/>
              <a:t>Developed from a common set of core assets in a prescribed </a:t>
            </a:r>
            <a:r>
              <a:rPr lang="en-IE" sz="2000"/>
              <a:t>way </a:t>
            </a:r>
            <a:r>
              <a:rPr lang="en-IE" sz="2000" smtClean="0"/>
              <a:t>(</a:t>
            </a:r>
            <a:r>
              <a:rPr lang="en-IE" sz="2000" b="1" u="sng" smtClean="0"/>
              <a:t>strategic</a:t>
            </a:r>
            <a:r>
              <a:rPr lang="en-IE" sz="2000" smtClean="0"/>
              <a:t> reuse</a:t>
            </a:r>
            <a:r>
              <a:rPr lang="en-IE" sz="2000" dirty="0"/>
              <a:t>)</a:t>
            </a:r>
          </a:p>
        </p:txBody>
      </p:sp>
      <p:sp>
        <p:nvSpPr>
          <p:cNvPr id="12" name="Rectangular Callout 11"/>
          <p:cNvSpPr/>
          <p:nvPr/>
        </p:nvSpPr>
        <p:spPr>
          <a:xfrm>
            <a:off x="5412094" y="4629133"/>
            <a:ext cx="2400267" cy="900100"/>
          </a:xfrm>
          <a:prstGeom prst="wedgeRectCallout">
            <a:avLst>
              <a:gd name="adj1" fmla="val -74965"/>
              <a:gd name="adj2" fmla="val -44359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/>
              <a:t>Set of software intensive systems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6182173" y="1972199"/>
            <a:ext cx="2400267" cy="900100"/>
          </a:xfrm>
          <a:prstGeom prst="wedgeRectCallout">
            <a:avLst>
              <a:gd name="adj1" fmla="val -51876"/>
              <a:gd name="adj2" fmla="val 12110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/>
              <a:t>Targeting a market segment (scope)</a:t>
            </a:r>
          </a:p>
        </p:txBody>
      </p:sp>
    </p:spTree>
    <p:extLst>
      <p:ext uri="{BB962C8B-B14F-4D97-AF65-F5344CB8AC3E}">
        <p14:creationId xmlns:p14="http://schemas.microsoft.com/office/powerpoint/2010/main" val="421668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smtClean="0"/>
              <a:t>2 Software Product Line Engineering</a:t>
            </a:r>
            <a:br>
              <a:rPr lang="en-IE" smtClean="0"/>
            </a:br>
            <a:endParaRPr lang="de-D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1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Engineering:</a:t>
            </a:r>
            <a:br>
              <a:rPr lang="en-GB" sz="2000" dirty="0"/>
            </a:br>
            <a:r>
              <a:rPr lang="en-GB" noProof="0" dirty="0" smtClean="0"/>
              <a:t>Domain Engineering</a:t>
            </a:r>
            <a:endParaRPr lang="en-GB" noProof="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5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Product Line Engineering:</a:t>
            </a:r>
            <a:br>
              <a:rPr lang="en-GB" sz="2000" dirty="0"/>
            </a:br>
            <a:r>
              <a:rPr lang="en-GB" noProof="0" dirty="0" smtClean="0"/>
              <a:t>Application Engineering</a:t>
            </a:r>
            <a:endParaRPr lang="en-GB" noProof="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4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Engineering:</a:t>
            </a:r>
            <a:br>
              <a:rPr lang="en-GB" sz="2000" dirty="0"/>
            </a:br>
            <a:r>
              <a:rPr lang="en-GB" dirty="0" smtClean="0"/>
              <a:t>Application Engineering</a:t>
            </a: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9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</a:t>
            </a:r>
            <a:br>
              <a:rPr lang="en-GB" sz="2000" dirty="0"/>
            </a:b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sp>
        <p:nvSpPr>
          <p:cNvPr id="11" name="Rectangular Callout 10"/>
          <p:cNvSpPr/>
          <p:nvPr/>
        </p:nvSpPr>
        <p:spPr>
          <a:xfrm>
            <a:off x="4431436" y="982215"/>
            <a:ext cx="1427962" cy="739348"/>
          </a:xfrm>
          <a:prstGeom prst="wedgeRectCallout">
            <a:avLst>
              <a:gd name="adj1" fmla="val 56036"/>
              <a:gd name="adj2" fmla="val 272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Product Line Architecture</a:t>
            </a:r>
          </a:p>
        </p:txBody>
      </p:sp>
      <p:sp>
        <p:nvSpPr>
          <p:cNvPr id="12" name="Rectangular Callout 11"/>
          <p:cNvSpPr/>
          <p:nvPr/>
        </p:nvSpPr>
        <p:spPr>
          <a:xfrm>
            <a:off x="6473393" y="982215"/>
            <a:ext cx="1427962" cy="739348"/>
          </a:xfrm>
          <a:prstGeom prst="wedgeRectCallout">
            <a:avLst>
              <a:gd name="adj1" fmla="val -43632"/>
              <a:gd name="adj2" fmla="val 272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Product Line Assets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9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</a:t>
            </a:r>
            <a:br>
              <a:rPr lang="en-GB" sz="2000" dirty="0"/>
            </a:b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pic>
        <p:nvPicPr>
          <p:cNvPr id="5" name="Picture 2" descr="C:\d2\spl\presentations\2013-07-31-ModEvo(AdvisoryBoard)\figures\bwm part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41"/>
          <a:stretch/>
        </p:blipFill>
        <p:spPr bwMode="auto">
          <a:xfrm>
            <a:off x="7730786" y="2959982"/>
            <a:ext cx="1295632" cy="1129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5" descr="C:\d2\splpm\collaborations\bmw\2011-05-16 Meeting Dublin\2011-05-16-BMW\media\BMW3_250px-BMW_E90_front_200903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8510" y="4885619"/>
            <a:ext cx="1268837" cy="686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509" y="2776384"/>
            <a:ext cx="1144656" cy="11296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d2\spl\presentations\2013-10-30-ModEvo(SFIReviewRehearsal)\figures\simplifiedFeatureModel-Configured.png"/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36" y="4556285"/>
            <a:ext cx="1149669" cy="1023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2\spl\presentations\2013-10-30-ModEvo(SFIReviewRehearsal)\figures\simplifiedFeatureModel-Unconfigured.png"/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36" y="2238835"/>
            <a:ext cx="1149669" cy="1023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ular Callout 12"/>
          <p:cNvSpPr/>
          <p:nvPr/>
        </p:nvSpPr>
        <p:spPr>
          <a:xfrm>
            <a:off x="4431436" y="953640"/>
            <a:ext cx="1427962" cy="739348"/>
          </a:xfrm>
          <a:prstGeom prst="wedgeRectCallout">
            <a:avLst>
              <a:gd name="adj1" fmla="val 56036"/>
              <a:gd name="adj2" fmla="val 272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Product Line Architecture</a:t>
            </a:r>
          </a:p>
        </p:txBody>
      </p:sp>
      <p:sp>
        <p:nvSpPr>
          <p:cNvPr id="14" name="Rectangular Callout 13"/>
          <p:cNvSpPr/>
          <p:nvPr/>
        </p:nvSpPr>
        <p:spPr>
          <a:xfrm>
            <a:off x="6473393" y="953640"/>
            <a:ext cx="1427962" cy="739348"/>
          </a:xfrm>
          <a:prstGeom prst="wedgeRectCallout">
            <a:avLst>
              <a:gd name="adj1" fmla="val -43632"/>
              <a:gd name="adj2" fmla="val 272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Product Line Assets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</a:t>
            </a:r>
            <a:br>
              <a:rPr lang="en-GB" sz="2000" dirty="0"/>
            </a:b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pic>
        <p:nvPicPr>
          <p:cNvPr id="5" name="Picture 2" descr="C:\d2\spl\presentations\2013-07-31-ModEvo(AdvisoryBoard)\figures\bwm part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41"/>
          <a:stretch/>
        </p:blipFill>
        <p:spPr bwMode="auto">
          <a:xfrm>
            <a:off x="7730786" y="2959982"/>
            <a:ext cx="1295632" cy="1129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5" descr="C:\d2\splpm\collaborations\bmw\2011-05-16 Meeting Dublin\2011-05-16-BMW\media\BMW3_250px-BMW_E90_front_200903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8510" y="4885619"/>
            <a:ext cx="1268837" cy="686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509" y="2776384"/>
            <a:ext cx="1144656" cy="11296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d2\spl\presentations\2013-10-30-ModEvo(SFIReviewRehearsal)\figures\simplifiedFeatureModel-Configured.png"/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36" y="4556285"/>
            <a:ext cx="1149669" cy="1023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2\spl\presentations\2013-10-30-ModEvo(SFIReviewRehearsal)\figures\simplifiedFeatureModel-Unconfigured.png"/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36" y="2238835"/>
            <a:ext cx="1149669" cy="1023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-Right Arrow 1"/>
          <p:cNvSpPr/>
          <p:nvPr/>
        </p:nvSpPr>
        <p:spPr>
          <a:xfrm rot="235226">
            <a:off x="2252116" y="3070063"/>
            <a:ext cx="4772169" cy="3105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eft-Right Arrow 11"/>
          <p:cNvSpPr/>
          <p:nvPr/>
        </p:nvSpPr>
        <p:spPr>
          <a:xfrm rot="20834081">
            <a:off x="7564311" y="3019246"/>
            <a:ext cx="1048136" cy="3105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-Right Arrow 14"/>
          <p:cNvSpPr/>
          <p:nvPr/>
        </p:nvSpPr>
        <p:spPr>
          <a:xfrm rot="1091689">
            <a:off x="7459095" y="3497221"/>
            <a:ext cx="1048136" cy="3105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ular Callout 15"/>
          <p:cNvSpPr/>
          <p:nvPr/>
        </p:nvSpPr>
        <p:spPr>
          <a:xfrm>
            <a:off x="4236634" y="787641"/>
            <a:ext cx="1427962" cy="739348"/>
          </a:xfrm>
          <a:prstGeom prst="wedgeRectCallout">
            <a:avLst>
              <a:gd name="adj1" fmla="val 56036"/>
              <a:gd name="adj2" fmla="val 272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Mapping required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4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2.1 Product Configuration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4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Line Engineering</a:t>
            </a:r>
            <a:endParaRPr lang="en-GB" dirty="0"/>
          </a:p>
        </p:txBody>
      </p:sp>
      <p:pic>
        <p:nvPicPr>
          <p:cNvPr id="1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79" y="1304925"/>
            <a:ext cx="6001041" cy="480218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auto">
          <a:xfrm rot="1149551">
            <a:off x="1780180" y="3774570"/>
            <a:ext cx="3118612" cy="53578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algn="r"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dirty="0">
              <a:solidFill>
                <a:schemeClr val="tx1"/>
              </a:solidFill>
              <a:latin typeface="Times" pitchFamily="1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911594" y="2100283"/>
            <a:ext cx="2940327" cy="162018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5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911594" y="2100284"/>
            <a:ext cx="2940327" cy="2554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67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Goal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911593" y="2460325"/>
            <a:ext cx="1440160" cy="8400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GB" sz="1667" dirty="0"/>
              <a:t>Efficiency and Productivity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411760" y="2460325"/>
            <a:ext cx="1440160" cy="8400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GB" sz="1667" dirty="0"/>
              <a:t>Scalability and Complexity Handling</a:t>
            </a:r>
          </a:p>
        </p:txBody>
      </p:sp>
      <p:sp>
        <p:nvSpPr>
          <p:cNvPr id="18" name="Right Arrow 17"/>
          <p:cNvSpPr/>
          <p:nvPr/>
        </p:nvSpPr>
        <p:spPr bwMode="auto">
          <a:xfrm rot="1149551">
            <a:off x="3364968" y="3744471"/>
            <a:ext cx="2620002" cy="53578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algn="r" defTabSz="7619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dirty="0">
              <a:solidFill>
                <a:schemeClr val="tx1"/>
              </a:solidFill>
              <a:latin typeface="Times" pitchFamily="1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911594" y="3360423"/>
            <a:ext cx="2940327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76200" tIns="38100" rIns="76200" bIns="38100" numCol="1" rtlCol="0" anchor="ctr" anchorCtr="0" compatLnSpc="1">
            <a:prstTxWarp prst="textNoShape">
              <a:avLst/>
            </a:prstTxWarp>
          </a:bodyPr>
          <a:lstStyle/>
          <a:p>
            <a:pPr algn="ctr" defTabSz="7619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67" dirty="0"/>
              <a:t>by improving these processes</a:t>
            </a:r>
          </a:p>
        </p:txBody>
      </p:sp>
    </p:spTree>
    <p:extLst>
      <p:ext uri="{BB962C8B-B14F-4D97-AF65-F5344CB8AC3E}">
        <p14:creationId xmlns:p14="http://schemas.microsoft.com/office/powerpoint/2010/main" val="150836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8" grpId="0" animBg="1"/>
      <p:bldP spid="14" grpId="0" animBg="1"/>
      <p:bldP spid="15" grpId="0" animBg="1"/>
      <p:bldP spid="18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1 </a:t>
            </a:r>
            <a:r>
              <a:rPr lang="de-DE" dirty="0" smtClean="0"/>
              <a:t>Motivation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0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Product Line Engineering</a:t>
            </a: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79" y="1304925"/>
            <a:ext cx="6001041" cy="4802188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503888" y="3240959"/>
            <a:ext cx="1080120" cy="231343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180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Visualisation Techniques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Interactive techniques for the configuration of large and complex feature models</a:t>
            </a:r>
            <a:r>
              <a:rPr lang="en-GB" sz="1400" dirty="0">
                <a:solidFill>
                  <a:schemeClr val="accent3"/>
                </a:solidFill>
              </a:rPr>
              <a:t> [BSP09]</a:t>
            </a:r>
          </a:p>
          <a:p>
            <a:r>
              <a:rPr lang="en-GB" dirty="0" smtClean="0"/>
              <a:t>Co-configuration of feature and component models</a:t>
            </a:r>
            <a:r>
              <a:rPr lang="en-GB" sz="1400" dirty="0">
                <a:solidFill>
                  <a:schemeClr val="accent3"/>
                </a:solidFill>
              </a:rPr>
              <a:t> [BPK09]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8" name="Picture 4" descr="C:\d2\spl\presentations\2010-11-25-CSET2\visualVariabilityManagement\figures\visualisations\complexmodel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2027" y="1988840"/>
            <a:ext cx="1188610" cy="1506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C:\d2\spl\presentations\2010-11-25-CSET2\visualVariabilityManagement\figures\visualisations\coconfiguration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812027" y="3658746"/>
            <a:ext cx="1936136" cy="1330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68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Visualisation Techniques (continued)</a:t>
            </a:r>
            <a:endParaRPr lang="en-GB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2.5D and 3D visualisations in</a:t>
            </a:r>
            <a:br>
              <a:rPr lang="en-GB" dirty="0" smtClean="0"/>
            </a:br>
            <a:r>
              <a:rPr lang="en-GB" dirty="0" smtClean="0"/>
              <a:t>PLE configuration</a:t>
            </a:r>
            <a:br>
              <a:rPr lang="en-GB" dirty="0" smtClean="0"/>
            </a:br>
            <a:r>
              <a:rPr lang="en-GB" sz="1400" dirty="0">
                <a:solidFill>
                  <a:schemeClr val="accent3"/>
                </a:solidFill>
              </a:rPr>
              <a:t>[CNP+08, CBH+09, CTB+09, CBH10, CHT+10]</a:t>
            </a:r>
          </a:p>
          <a:p>
            <a:r>
              <a:rPr lang="en-GB" dirty="0" smtClean="0"/>
              <a:t>Visualisation of product attributes during configuration </a:t>
            </a:r>
            <a:r>
              <a:rPr lang="en-GB" sz="1400" dirty="0">
                <a:solidFill>
                  <a:schemeClr val="accent3"/>
                </a:solidFill>
              </a:rPr>
              <a:t>[ScBo10]</a:t>
            </a:r>
            <a:endParaRPr lang="en-GB" sz="1600" dirty="0">
              <a:solidFill>
                <a:schemeClr val="accent3"/>
              </a:solidFill>
            </a:endParaRPr>
          </a:p>
          <a:p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C:\d2\spl\presentations\2009-11-26-InteractiveConfiguration(ResearchersWorkshop)\figures\3DScreensho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32008" y="1808820"/>
            <a:ext cx="2100233" cy="1691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3" descr="C:\d2\spl\presentations\2010-11-25-CSET2\visualVariabilityManagement\figures\visualisations\flowmap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2008" y="3729034"/>
            <a:ext cx="2100233" cy="1628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98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Overview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97000" y="1753581"/>
            <a:ext cx="6477000" cy="215697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75772"/>
            <a:ext cx="7886700" cy="832779"/>
          </a:xfrm>
        </p:spPr>
        <p:txBody>
          <a:bodyPr>
            <a:normAutofit/>
          </a:bodyPr>
          <a:lstStyle/>
          <a:p>
            <a:r>
              <a:rPr lang="en-GB" dirty="0"/>
              <a:t>Product Configuration</a:t>
            </a:r>
            <a:br>
              <a:rPr lang="en-GB" dirty="0"/>
            </a:br>
            <a:r>
              <a:rPr lang="en-GB" sz="1800" dirty="0"/>
              <a:t>(Integration of concepts)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031608" y="5375830"/>
            <a:ext cx="7080787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[BJS09]</a:t>
            </a:r>
            <a:r>
              <a:rPr lang="en-IE" sz="833" dirty="0">
                <a:latin typeface="+mj-lt"/>
              </a:rPr>
              <a:t> Botterweck, G.; Janota, M. and Schneeweiss, D. A Design of a Configurable Feature Model Configurator, </a:t>
            </a:r>
            <a:r>
              <a:rPr lang="en-IE" sz="833" i="1" dirty="0">
                <a:latin typeface="+mj-lt"/>
              </a:rPr>
              <a:t>Proceedings of the 3rd International Workshop on Variability Modelling of Software-Intensive Systems (VAMOS 09), </a:t>
            </a:r>
            <a:r>
              <a:rPr lang="en-IE" sz="833" dirty="0">
                <a:latin typeface="+mj-lt"/>
              </a:rPr>
              <a:t>January, 2009 , 165-168 </a:t>
            </a:r>
          </a:p>
        </p:txBody>
      </p:sp>
      <p:grpSp>
        <p:nvGrpSpPr>
          <p:cNvPr id="3" name="Group 20"/>
          <p:cNvGrpSpPr/>
          <p:nvPr/>
        </p:nvGrpSpPr>
        <p:grpSpPr>
          <a:xfrm>
            <a:off x="4151850" y="4033834"/>
            <a:ext cx="1500270" cy="736295"/>
            <a:chOff x="179389" y="1331229"/>
            <a:chExt cx="4240212" cy="2080990"/>
          </a:xfrm>
        </p:grpSpPr>
        <p:pic>
          <p:nvPicPr>
            <p:cNvPr id="14" name="Content Placeholder 3" descr="featuremodel_sofsem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389" y="1331229"/>
              <a:ext cx="4240212" cy="20809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Picture 2" descr="C:\d2\spl\presentations\2010-11-25-CSET2\visualVariabilityManagement\figures\reasoning\eliminated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3491880" y="2996952"/>
              <a:ext cx="288032" cy="288032"/>
            </a:xfrm>
            <a:prstGeom prst="rect">
              <a:avLst/>
            </a:prstGeom>
            <a:noFill/>
          </p:spPr>
        </p:pic>
        <p:pic>
          <p:nvPicPr>
            <p:cNvPr id="16" name="Picture 2" descr="C:\d2\spl\presentations\2010-11-25-CSET2\visualVariabilityManagement\figures\reasoning\eliminated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/>
            <a:stretch>
              <a:fillRect/>
            </a:stretch>
          </p:blipFill>
          <p:spPr bwMode="auto">
            <a:xfrm flipH="1">
              <a:off x="1331640" y="2996952"/>
              <a:ext cx="288032" cy="288032"/>
            </a:xfrm>
            <a:prstGeom prst="rect">
              <a:avLst/>
            </a:prstGeom>
            <a:noFill/>
          </p:spPr>
        </p:pic>
        <p:pic>
          <p:nvPicPr>
            <p:cNvPr id="17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387649" y="2996952"/>
              <a:ext cx="312143" cy="288000"/>
            </a:xfrm>
            <a:prstGeom prst="rect">
              <a:avLst/>
            </a:prstGeom>
            <a:noFill/>
          </p:spPr>
        </p:pic>
        <p:pic>
          <p:nvPicPr>
            <p:cNvPr id="18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3528" y="2996952"/>
              <a:ext cx="312143" cy="288000"/>
            </a:xfrm>
            <a:prstGeom prst="rect">
              <a:avLst/>
            </a:prstGeom>
            <a:noFill/>
          </p:spPr>
        </p:pic>
        <p:pic>
          <p:nvPicPr>
            <p:cNvPr id="19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</a:blip>
            <a:srcRect/>
            <a:stretch>
              <a:fillRect/>
            </a:stretch>
          </p:blipFill>
          <p:spPr bwMode="auto">
            <a:xfrm>
              <a:off x="827584" y="2204864"/>
              <a:ext cx="312143" cy="288000"/>
            </a:xfrm>
            <a:prstGeom prst="rect">
              <a:avLst/>
            </a:prstGeom>
            <a:noFill/>
          </p:spPr>
        </p:pic>
        <p:pic>
          <p:nvPicPr>
            <p:cNvPr id="20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</a:blip>
            <a:srcRect/>
            <a:stretch>
              <a:fillRect/>
            </a:stretch>
          </p:blipFill>
          <p:spPr bwMode="auto">
            <a:xfrm>
              <a:off x="1835696" y="1484784"/>
              <a:ext cx="312143" cy="288000"/>
            </a:xfrm>
            <a:prstGeom prst="rect">
              <a:avLst/>
            </a:prstGeom>
            <a:noFill/>
          </p:spPr>
        </p:pic>
      </p:grpSp>
      <p:pic>
        <p:nvPicPr>
          <p:cNvPr id="22" name="Content Placeholder 18" descr="abcdxy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68737" y="4033835"/>
            <a:ext cx="823610" cy="1320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Content Placeholder 5" descr="Screenshot-AfterLoading-WithCallOut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2565860" y="4093841"/>
            <a:ext cx="1406074" cy="660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75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Arrow Connector 56"/>
          <p:cNvCxnSpPr/>
          <p:nvPr/>
        </p:nvCxnSpPr>
        <p:spPr>
          <a:xfrm flipH="1" flipV="1">
            <a:off x="601093" y="2755510"/>
            <a:ext cx="38609" cy="132902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398971" y="2758734"/>
            <a:ext cx="30733" cy="22306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37594" y="1280301"/>
            <a:ext cx="2161107" cy="150724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endParaRPr lang="en-GB" sz="1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033" y="714986"/>
            <a:ext cx="7296150" cy="401123"/>
          </a:xfrm>
        </p:spPr>
        <p:txBody>
          <a:bodyPr>
            <a:normAutofit fontScale="90000"/>
          </a:bodyPr>
          <a:lstStyle/>
          <a:p>
            <a:r>
              <a:rPr lang="en-GB" noProof="0" dirty="0" smtClean="0"/>
              <a:t>Configuration of Product Variants</a:t>
            </a: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92" y="3181350"/>
            <a:ext cx="1005417" cy="7540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08" y="4016126"/>
            <a:ext cx="1003300" cy="752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92" y="4849314"/>
            <a:ext cx="1005417" cy="7540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43008" y="3368772"/>
            <a:ext cx="94448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€42,000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843008" y="4198214"/>
            <a:ext cx="94448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€55,000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4843008" y="5009213"/>
            <a:ext cx="94448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€75,000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5997496" y="3373714"/>
            <a:ext cx="11724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120 </a:t>
            </a:r>
            <a:r>
              <a:rPr lang="de-DE" sz="1400" dirty="0"/>
              <a:t>g/km</a:t>
            </a:r>
            <a:endParaRPr lang="en-GB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5997496" y="4198981"/>
            <a:ext cx="11724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136</a:t>
            </a:r>
            <a:r>
              <a:rPr lang="de-DE" sz="1400" dirty="0"/>
              <a:t> g/km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5997496" y="5014444"/>
            <a:ext cx="11724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192</a:t>
            </a:r>
            <a:r>
              <a:rPr lang="de-DE" sz="1400" dirty="0"/>
              <a:t> g/km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691896" y="3203345"/>
            <a:ext cx="1113968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Petrol</a:t>
            </a:r>
            <a:endParaRPr lang="en-GB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691896" y="3449566"/>
            <a:ext cx="1113968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4 Cylinder</a:t>
            </a:r>
            <a:endParaRPr lang="en-GB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691895" y="3689192"/>
            <a:ext cx="1113968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No Sports Pack</a:t>
            </a:r>
            <a:endParaRPr lang="en-GB" sz="1000" dirty="0"/>
          </a:p>
        </p:txBody>
      </p:sp>
      <p:grpSp>
        <p:nvGrpSpPr>
          <p:cNvPr id="77" name="Group 76"/>
          <p:cNvGrpSpPr/>
          <p:nvPr/>
        </p:nvGrpSpPr>
        <p:grpSpPr>
          <a:xfrm>
            <a:off x="539495" y="4035357"/>
            <a:ext cx="1113969" cy="732068"/>
            <a:chOff x="539494" y="3519681"/>
            <a:chExt cx="1113969" cy="732068"/>
          </a:xfrm>
        </p:grpSpPr>
        <p:sp>
          <p:nvSpPr>
            <p:cNvPr id="27" name="TextBox 26"/>
            <p:cNvSpPr txBox="1"/>
            <p:nvPr/>
          </p:nvSpPr>
          <p:spPr>
            <a:xfrm>
              <a:off x="539495" y="3519681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Diesel</a:t>
              </a:r>
              <a:endParaRPr lang="en-GB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9495" y="3765902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6 Cylinder</a:t>
              </a:r>
              <a:endParaRPr lang="en-GB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9494" y="4005528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No Sports Pack</a:t>
              </a:r>
              <a:endParaRPr lang="en-GB" sz="1000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23635" y="4849313"/>
            <a:ext cx="1113969" cy="732068"/>
            <a:chOff x="323634" y="4421329"/>
            <a:chExt cx="1113969" cy="732068"/>
          </a:xfrm>
        </p:grpSpPr>
        <p:sp>
          <p:nvSpPr>
            <p:cNvPr id="30" name="TextBox 29"/>
            <p:cNvSpPr txBox="1"/>
            <p:nvPr/>
          </p:nvSpPr>
          <p:spPr>
            <a:xfrm>
              <a:off x="323635" y="4421329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Petrol</a:t>
              </a:r>
              <a:endParaRPr lang="en-GB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3635" y="4667550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6 Cylinder</a:t>
              </a:r>
              <a:endParaRPr lang="en-GB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23634" y="4907176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Sports Pack</a:t>
              </a:r>
              <a:endParaRPr lang="en-GB" sz="1000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32845" y="1534231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dirty="0"/>
              <a:t>Petrol </a:t>
            </a:r>
            <a:r>
              <a:rPr lang="de-DE" sz="1100" b="1" i="1" dirty="0"/>
              <a:t>xor</a:t>
            </a:r>
            <a:r>
              <a:rPr lang="de-DE" sz="1100" dirty="0"/>
              <a:t> Diesel</a:t>
            </a:r>
            <a:endParaRPr lang="en-GB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232845" y="1821899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dirty="0"/>
              <a:t>4 </a:t>
            </a:r>
            <a:r>
              <a:rPr lang="de-DE" sz="1100" b="1" i="1" dirty="0"/>
              <a:t>xor</a:t>
            </a:r>
            <a:r>
              <a:rPr lang="de-DE" sz="1100" dirty="0"/>
              <a:t> 6 cylinder</a:t>
            </a:r>
            <a:endParaRPr lang="en-GB" sz="1100" dirty="0"/>
          </a:p>
        </p:txBody>
      </p:sp>
      <p:sp>
        <p:nvSpPr>
          <p:cNvPr id="35" name="TextBox 34"/>
          <p:cNvSpPr txBox="1"/>
          <p:nvPr/>
        </p:nvSpPr>
        <p:spPr>
          <a:xfrm>
            <a:off x="232845" y="2110972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b="1" i="1" dirty="0"/>
              <a:t>optional</a:t>
            </a:r>
            <a:r>
              <a:rPr lang="de-DE" sz="1100" dirty="0"/>
              <a:t> Sports Pack</a:t>
            </a:r>
            <a:endParaRPr lang="en-GB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232845" y="2415473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dirty="0"/>
              <a:t>Sports Pack </a:t>
            </a:r>
            <a:r>
              <a:rPr lang="de-DE" sz="1100" b="1" i="1" dirty="0"/>
              <a:t>requires</a:t>
            </a:r>
            <a:r>
              <a:rPr lang="de-DE" sz="1100" dirty="0"/>
              <a:t> 6 cylinder</a:t>
            </a:r>
            <a:endParaRPr lang="en-GB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232845" y="1307203"/>
            <a:ext cx="1948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/>
              <a:t>Feature Model</a:t>
            </a:r>
            <a:endParaRPr lang="en-GB" sz="11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7379981" y="3373714"/>
            <a:ext cx="169734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6.1</a:t>
            </a:r>
            <a:r>
              <a:rPr lang="de-DE" sz="1400" dirty="0"/>
              <a:t> l/100km</a:t>
            </a:r>
            <a:endParaRPr lang="en-GB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7379981" y="4198981"/>
            <a:ext cx="169734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5.2</a:t>
            </a:r>
            <a:r>
              <a:rPr lang="de-DE" sz="1400" dirty="0"/>
              <a:t> l/100km</a:t>
            </a:r>
            <a:endParaRPr lang="en-GB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7379981" y="5014444"/>
            <a:ext cx="169734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8.4</a:t>
            </a:r>
            <a:r>
              <a:rPr lang="de-DE" sz="1400" dirty="0"/>
              <a:t> l/100km</a:t>
            </a:r>
            <a:endParaRPr lang="en-GB" sz="14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848645" y="2768753"/>
            <a:ext cx="8420" cy="42204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200" y="2872452"/>
            <a:ext cx="2894550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100" dirty="0"/>
              <a:t>configurations should conform to Feature Model</a:t>
            </a:r>
            <a:endParaRPr lang="en-GB" sz="1100" dirty="0"/>
          </a:p>
        </p:txBody>
      </p:sp>
      <p:cxnSp>
        <p:nvCxnSpPr>
          <p:cNvPr id="70" name="Straight Arrow Connector 69"/>
          <p:cNvCxnSpPr>
            <a:stCxn id="25" idx="3"/>
            <a:endCxn id="7" idx="1"/>
          </p:cNvCxnSpPr>
          <p:nvPr/>
        </p:nvCxnSpPr>
        <p:spPr>
          <a:xfrm flipV="1">
            <a:off x="1805865" y="3558382"/>
            <a:ext cx="1821727" cy="1429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8" idx="3"/>
            <a:endCxn id="8" idx="1"/>
          </p:cNvCxnSpPr>
          <p:nvPr/>
        </p:nvCxnSpPr>
        <p:spPr>
          <a:xfrm flipV="1">
            <a:off x="1653464" y="4392363"/>
            <a:ext cx="1976245" cy="1232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31" idx="3"/>
            <a:endCxn id="9" idx="1"/>
          </p:cNvCxnSpPr>
          <p:nvPr/>
        </p:nvCxnSpPr>
        <p:spPr>
          <a:xfrm>
            <a:off x="1437603" y="5218645"/>
            <a:ext cx="2189988" cy="77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340306" y="3368772"/>
            <a:ext cx="554928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/>
              <a:t>yields</a:t>
            </a:r>
            <a:br>
              <a:rPr lang="de-DE" sz="1100" dirty="0"/>
            </a:br>
            <a:r>
              <a:rPr lang="de-DE" sz="1100" dirty="0"/>
              <a:t>product</a:t>
            </a:r>
            <a:endParaRPr lang="en-GB" sz="1100" dirty="0"/>
          </a:p>
        </p:txBody>
      </p:sp>
      <p:sp>
        <p:nvSpPr>
          <p:cNvPr id="82" name="TextBox 81"/>
          <p:cNvSpPr txBox="1"/>
          <p:nvPr/>
        </p:nvSpPr>
        <p:spPr>
          <a:xfrm>
            <a:off x="2361824" y="4157371"/>
            <a:ext cx="554928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/>
              <a:t>yields</a:t>
            </a:r>
            <a:br>
              <a:rPr lang="de-DE" sz="1100" dirty="0"/>
            </a:br>
            <a:r>
              <a:rPr lang="de-DE" sz="1100" dirty="0"/>
              <a:t>product</a:t>
            </a:r>
            <a:endParaRPr lang="en-GB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335216" y="5057067"/>
            <a:ext cx="554928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/>
              <a:t>yields</a:t>
            </a:r>
            <a:br>
              <a:rPr lang="de-DE" sz="1100" dirty="0"/>
            </a:br>
            <a:r>
              <a:rPr lang="de-DE" sz="1100" dirty="0"/>
              <a:t>product</a:t>
            </a:r>
            <a:endParaRPr lang="en-GB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5997496" y="2704366"/>
            <a:ext cx="1172487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Emissions</a:t>
            </a:r>
            <a:br>
              <a:rPr lang="en-GB" sz="1600" dirty="0"/>
            </a:br>
            <a:r>
              <a:rPr lang="en-GB" sz="1600" dirty="0"/>
              <a:t>[g CO</a:t>
            </a:r>
            <a:r>
              <a:rPr lang="en-GB" sz="1600" baseline="-25000" dirty="0"/>
              <a:t>2</a:t>
            </a:r>
            <a:r>
              <a:rPr lang="en-GB" sz="1600" dirty="0"/>
              <a:t>/km]</a:t>
            </a:r>
            <a:endParaRPr lang="en-GB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7330695" y="2704366"/>
            <a:ext cx="1746630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de-DE" sz="1600" dirty="0"/>
              <a:t>Fuel consumption [</a:t>
            </a:r>
            <a:r>
              <a:rPr lang="de-DE" sz="1400" dirty="0"/>
              <a:t>l/100km]</a:t>
            </a:r>
            <a:endParaRPr lang="en-GB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4844059" y="2704366"/>
            <a:ext cx="943438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Price</a:t>
            </a:r>
            <a:br>
              <a:rPr lang="en-GB" sz="1600" dirty="0"/>
            </a:br>
            <a:r>
              <a:rPr lang="en-GB" sz="1600" dirty="0"/>
              <a:t>[€]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0412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Multi-Objective Optimisation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8650" y="3997298"/>
            <a:ext cx="2037806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Goal: </a:t>
            </a:r>
            <a:r>
              <a:rPr lang="de-DE" dirty="0">
                <a:solidFill>
                  <a:schemeClr val="tx1"/>
                </a:solidFill>
              </a:rPr>
              <a:t>Optimize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multiple objectives simultaneously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41" y="2596926"/>
            <a:ext cx="3334519" cy="2618237"/>
          </a:xfrm>
        </p:spPr>
      </p:pic>
      <p:sp>
        <p:nvSpPr>
          <p:cNvPr id="8" name="Rectangular Callout 7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229731"/>
              <a:gd name="adj2" fmla="val 6726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Potential Products</a:t>
            </a:r>
            <a:endParaRPr lang="en-GB" dirty="0"/>
          </a:p>
        </p:txBody>
      </p:sp>
      <p:sp>
        <p:nvSpPr>
          <p:cNvPr id="9" name="Rectangular Callout 8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127812"/>
              <a:gd name="adj2" fmla="val 15125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Potential Products</a:t>
            </a:r>
            <a:endParaRPr lang="en-GB" dirty="0"/>
          </a:p>
        </p:txBody>
      </p:sp>
      <p:sp>
        <p:nvSpPr>
          <p:cNvPr id="10" name="Rectangular Callout 9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126594"/>
              <a:gd name="adj2" fmla="val 30932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Potential Products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flipH="1">
            <a:off x="4902926" y="5108668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16200000" flipH="1">
            <a:off x="2383428" y="2797265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71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Multi-Objective Optimisation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996526" y="2954937"/>
            <a:ext cx="1011815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050" dirty="0"/>
              <a:t>Named after</a:t>
            </a:r>
            <a:br>
              <a:rPr lang="en-GB" sz="1050" dirty="0"/>
            </a:br>
            <a:r>
              <a:rPr lang="en-GB" sz="1050" dirty="0"/>
              <a:t>Vilfredo Pareto</a:t>
            </a:r>
          </a:p>
          <a:p>
            <a:pPr algn="ctr"/>
            <a:r>
              <a:rPr lang="de-DE" sz="1050" dirty="0"/>
              <a:t>(1848-1923)</a:t>
            </a:r>
            <a:endParaRPr lang="en-GB" sz="105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41" y="2596926"/>
            <a:ext cx="3334519" cy="2618237"/>
          </a:xfrm>
        </p:spPr>
      </p:pic>
      <p:sp>
        <p:nvSpPr>
          <p:cNvPr id="5" name="Rectangular Callout 4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194420"/>
              <a:gd name="adj2" fmla="val 34705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Pareto Front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8650" y="3997298"/>
            <a:ext cx="2037806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Goal: </a:t>
            </a:r>
            <a:r>
              <a:rPr lang="de-DE" dirty="0">
                <a:solidFill>
                  <a:schemeClr val="tx1"/>
                </a:solidFill>
              </a:rPr>
              <a:t>Optimize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multiple objectives simultaneously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flipH="1">
            <a:off x="4902926" y="5108668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6200000" flipH="1">
            <a:off x="2383428" y="2797265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75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F6BBF-B8DA-4937-AA98-3BED2A28CAB8}" type="slidenum">
              <a:rPr lang="en-IE" smtClean="0"/>
              <a:pPr/>
              <a:t>27</a:t>
            </a:fld>
            <a:endParaRPr lang="en-I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Optimisation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2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2.2 Product Derivation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9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2400" dirty="0"/>
              <a:t>Product Line Engineering:</a:t>
            </a:r>
            <a:br>
              <a:rPr lang="en-GB" sz="2400" dirty="0"/>
            </a:br>
            <a:r>
              <a:rPr lang="en-GB" dirty="0" smtClean="0"/>
              <a:t>Application Engineering</a:t>
            </a: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491" y="2092325"/>
            <a:ext cx="4533018" cy="3627438"/>
          </a:xfrm>
        </p:spPr>
      </p:pic>
      <p:sp>
        <p:nvSpPr>
          <p:cNvPr id="6" name="Rounded Rectangle 5"/>
          <p:cNvSpPr/>
          <p:nvPr/>
        </p:nvSpPr>
        <p:spPr>
          <a:xfrm>
            <a:off x="5698383" y="3233585"/>
            <a:ext cx="1140127" cy="2344992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500"/>
          </a:p>
        </p:txBody>
      </p:sp>
    </p:spTree>
    <p:extLst>
      <p:ext uri="{BB962C8B-B14F-4D97-AF65-F5344CB8AC3E}">
        <p14:creationId xmlns:p14="http://schemas.microsoft.com/office/powerpoint/2010/main" val="95044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" y="2460569"/>
            <a:ext cx="3045530" cy="1915387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F705-7549-4BBA-AB48-E67F9F0EABE3}" type="slidenum">
              <a:rPr lang="en-IE" smtClean="0"/>
              <a:t>3</a:t>
            </a:fld>
            <a:endParaRPr lang="en-IE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15" y="2751827"/>
            <a:ext cx="3067544" cy="1936959"/>
          </a:xfrm>
        </p:spPr>
      </p:pic>
      <p:pic>
        <p:nvPicPr>
          <p:cNvPr id="23" name="Content Placeholder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1"/>
          <a:stretch/>
        </p:blipFill>
        <p:spPr>
          <a:xfrm>
            <a:off x="6095492" y="2455588"/>
            <a:ext cx="3051620" cy="1912595"/>
          </a:xfrm>
          <a:prstGeom prst="rect">
            <a:avLst/>
          </a:prstGeom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" b="3750"/>
          <a:stretch/>
        </p:blipFill>
        <p:spPr bwMode="auto">
          <a:xfrm>
            <a:off x="0" y="4375956"/>
            <a:ext cx="3054414" cy="191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24320"/>
            <a:ext cx="3072951" cy="1933752"/>
          </a:xfrm>
          <a:prstGeom prst="rect">
            <a:avLst/>
          </a:prstGeom>
        </p:spPr>
      </p:pic>
      <p:pic>
        <p:nvPicPr>
          <p:cNvPr id="16" name="Picture 12" descr="Image result for elevator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3" b="2986"/>
          <a:stretch/>
        </p:blipFill>
        <p:spPr bwMode="auto">
          <a:xfrm>
            <a:off x="6093778" y="4368182"/>
            <a:ext cx="3053334" cy="1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factory automa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r="6617"/>
          <a:stretch/>
        </p:blipFill>
        <p:spPr bwMode="auto">
          <a:xfrm>
            <a:off x="3039364" y="4376385"/>
            <a:ext cx="3054414" cy="192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0"/>
          <a:srcRect b="14615"/>
          <a:stretch/>
        </p:blipFill>
        <p:spPr>
          <a:xfrm>
            <a:off x="6083237" y="527989"/>
            <a:ext cx="3081405" cy="19243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6"/>
          <a:stretch/>
        </p:blipFill>
        <p:spPr>
          <a:xfrm>
            <a:off x="3046666" y="528056"/>
            <a:ext cx="3052700" cy="1930017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5823426" y="1051866"/>
            <a:ext cx="2599944" cy="1565459"/>
          </a:xfrm>
          <a:prstGeom prst="wedgeRectCallout">
            <a:avLst>
              <a:gd name="adj1" fmla="val -72801"/>
              <a:gd name="adj2" fmla="val 9087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~100 ECUs</a:t>
            </a:r>
            <a:br>
              <a:rPr lang="de-DE" sz="2800" dirty="0">
                <a:solidFill>
                  <a:schemeClr val="tx1"/>
                </a:solidFill>
              </a:rPr>
            </a:br>
            <a:r>
              <a:rPr lang="de-DE" sz="1100" dirty="0">
                <a:solidFill>
                  <a:schemeClr val="tx1"/>
                </a:solidFill>
              </a:rPr>
              <a:t>(Electronic Control Units)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22" name="Rectangular Callout 21"/>
          <p:cNvSpPr/>
          <p:nvPr/>
        </p:nvSpPr>
        <p:spPr>
          <a:xfrm>
            <a:off x="974312" y="1073976"/>
            <a:ext cx="2599944" cy="1565459"/>
          </a:xfrm>
          <a:prstGeom prst="wedgeRectCallout">
            <a:avLst>
              <a:gd name="adj1" fmla="val 54697"/>
              <a:gd name="adj2" fmla="val 9321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~150 Million lines of code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16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Derivation in a Embedded Systems DSL</a:t>
            </a:r>
            <a:endParaRPr lang="en-GB" dirty="0"/>
          </a:p>
        </p:txBody>
      </p:sp>
      <p:pic>
        <p:nvPicPr>
          <p:cNvPr id="12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434439" y="1508126"/>
            <a:ext cx="6275122" cy="1477963"/>
          </a:xfrm>
        </p:spPr>
      </p:pic>
      <p:pic>
        <p:nvPicPr>
          <p:cNvPr id="11" name="Content Placeholder 6" descr="parkingAssistant.mdl.png"/>
          <p:cNvPicPr>
            <a:picLocks noGrp="1" noChangeAspect="1"/>
          </p:cNvPicPr>
          <p:nvPr>
            <p:ph sz="half" idx="11"/>
          </p:nvPr>
        </p:nvPicPr>
        <p:blipFill>
          <a:blip r:embed="rId4" cstate="print"/>
          <a:stretch>
            <a:fillRect/>
          </a:stretch>
        </p:blipFill>
        <p:spPr>
          <a:xfrm>
            <a:off x="1848006" y="3055938"/>
            <a:ext cx="5447988" cy="2652712"/>
          </a:xfrm>
        </p:spPr>
      </p:pic>
      <p:sp>
        <p:nvSpPr>
          <p:cNvPr id="5" name="Rectangle 4"/>
          <p:cNvSpPr/>
          <p:nvPr/>
        </p:nvSpPr>
        <p:spPr>
          <a:xfrm>
            <a:off x="911595" y="5409221"/>
            <a:ext cx="7320813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[BPK09]</a:t>
            </a:r>
            <a:r>
              <a:rPr lang="en-IE" sz="833" dirty="0">
                <a:latin typeface="+mj-lt"/>
              </a:rPr>
              <a:t> Botterweck, G.; Polzer, A. and Kowalewski, S. Using Higher-order Transformations to Derive Variability Mechanism for Embedded Systems </a:t>
            </a:r>
            <a:r>
              <a:rPr lang="en-IE" sz="833" i="1" dirty="0">
                <a:latin typeface="+mj-lt"/>
              </a:rPr>
              <a:t>ACES-MB 2009, collocated with MODELS, </a:t>
            </a:r>
            <a:r>
              <a:rPr lang="en-IE" sz="833" dirty="0">
                <a:latin typeface="+mj-lt"/>
              </a:rPr>
              <a:t>Denver, CO, USA, October, 2009 , 68-82 </a:t>
            </a:r>
          </a:p>
        </p:txBody>
      </p:sp>
    </p:spTree>
    <p:extLst>
      <p:ext uri="{BB962C8B-B14F-4D97-AF65-F5344CB8AC3E}">
        <p14:creationId xmlns:p14="http://schemas.microsoft.com/office/powerpoint/2010/main" val="177927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Derivation in a Embedded Systems DSL</a:t>
            </a:r>
            <a:endParaRPr lang="en-GB" dirty="0"/>
          </a:p>
        </p:txBody>
      </p:sp>
      <p:pic>
        <p:nvPicPr>
          <p:cNvPr id="10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434439" y="1508126"/>
            <a:ext cx="6275122" cy="1477963"/>
          </a:xfrm>
        </p:spPr>
      </p:pic>
      <p:pic>
        <p:nvPicPr>
          <p:cNvPr id="8" name="Content Placeholder 4" descr="parkingAssistant_minimal.mdl.png"/>
          <p:cNvPicPr>
            <a:picLocks noGrp="1" noChangeAspect="1"/>
          </p:cNvPicPr>
          <p:nvPr>
            <p:ph sz="half" idx="11"/>
          </p:nvPr>
        </p:nvPicPr>
        <p:blipFill>
          <a:blip r:embed="rId4" cstate="print"/>
          <a:stretch>
            <a:fillRect/>
          </a:stretch>
        </p:blipFill>
        <p:spPr>
          <a:xfrm>
            <a:off x="1848006" y="3055938"/>
            <a:ext cx="5447988" cy="2652712"/>
          </a:xfrm>
        </p:spPr>
      </p:pic>
      <p:sp>
        <p:nvSpPr>
          <p:cNvPr id="7" name="Rectangle 6"/>
          <p:cNvSpPr/>
          <p:nvPr/>
        </p:nvSpPr>
        <p:spPr>
          <a:xfrm>
            <a:off x="911595" y="5409221"/>
            <a:ext cx="7320813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[BPK09]</a:t>
            </a:r>
            <a:r>
              <a:rPr lang="en-IE" sz="833" dirty="0">
                <a:latin typeface="+mj-lt"/>
              </a:rPr>
              <a:t> Botterweck, G.; Polzer, A. and Kowalewski, S. Using Higher-order Transformations to Derive Variability Mechanism for Embedded Systems </a:t>
            </a:r>
            <a:r>
              <a:rPr lang="en-IE" sz="833" i="1" dirty="0">
                <a:latin typeface="+mj-lt"/>
              </a:rPr>
              <a:t>ACES-MB 2009, collocated with MODELS, </a:t>
            </a:r>
            <a:r>
              <a:rPr lang="en-IE" sz="833" dirty="0">
                <a:latin typeface="+mj-lt"/>
              </a:rPr>
              <a:t>Denver, CO, USA, October, 2009 , 68-82 </a:t>
            </a:r>
          </a:p>
        </p:txBody>
      </p:sp>
    </p:spTree>
    <p:extLst>
      <p:ext uri="{BB962C8B-B14F-4D97-AF65-F5344CB8AC3E}">
        <p14:creationId xmlns:p14="http://schemas.microsoft.com/office/powerpoint/2010/main" val="281037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Derivation in a Embedded Systems DSL</a:t>
            </a:r>
            <a:endParaRPr lang="en-GB" dirty="0"/>
          </a:p>
        </p:txBody>
      </p:sp>
      <p:pic>
        <p:nvPicPr>
          <p:cNvPr id="10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434439" y="1508126"/>
            <a:ext cx="6275122" cy="1477963"/>
          </a:xfrm>
        </p:spPr>
      </p:pic>
      <p:pic>
        <p:nvPicPr>
          <p:cNvPr id="8" name="Content Placeholder 5" descr="parkingAssistant_minimal_pruned.mdl.png"/>
          <p:cNvPicPr>
            <a:picLocks noGrp="1" noChangeAspect="1"/>
          </p:cNvPicPr>
          <p:nvPr>
            <p:ph sz="half" idx="11"/>
          </p:nvPr>
        </p:nvPicPr>
        <p:blipFill>
          <a:blip r:embed="rId4" cstate="print"/>
          <a:stretch>
            <a:fillRect/>
          </a:stretch>
        </p:blipFill>
        <p:spPr>
          <a:xfrm>
            <a:off x="1848006" y="3055938"/>
            <a:ext cx="5447988" cy="2652712"/>
          </a:xfrm>
        </p:spPr>
      </p:pic>
      <p:sp>
        <p:nvSpPr>
          <p:cNvPr id="5" name="Rectangle 4"/>
          <p:cNvSpPr/>
          <p:nvPr/>
        </p:nvSpPr>
        <p:spPr>
          <a:xfrm>
            <a:off x="911595" y="5409221"/>
            <a:ext cx="7320813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[BPK09]</a:t>
            </a:r>
            <a:r>
              <a:rPr lang="en-IE" sz="833" dirty="0">
                <a:latin typeface="+mj-lt"/>
              </a:rPr>
              <a:t> Botterweck, G.; Polzer, A. and Kowalewski, S. Using Higher-order Transformations to Derive Variability Mechanism for Embedded Systems </a:t>
            </a:r>
            <a:r>
              <a:rPr lang="en-IE" sz="833" i="1" dirty="0">
                <a:latin typeface="+mj-lt"/>
              </a:rPr>
              <a:t>ACES-MB 2009, collocated with MODELS, </a:t>
            </a:r>
            <a:r>
              <a:rPr lang="en-IE" sz="833" dirty="0">
                <a:latin typeface="+mj-lt"/>
              </a:rPr>
              <a:t>Denver, CO, USA, October, 2009 , 68-82 </a:t>
            </a:r>
          </a:p>
        </p:txBody>
      </p:sp>
    </p:spTree>
    <p:extLst>
      <p:ext uri="{BB962C8B-B14F-4D97-AF65-F5344CB8AC3E}">
        <p14:creationId xmlns:p14="http://schemas.microsoft.com/office/powerpoint/2010/main" val="284701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3 Transition to SPLE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7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Different Approaches to Product Lines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dirty="0" smtClean="0"/>
              <a:t>Proactive</a:t>
            </a:r>
          </a:p>
          <a:p>
            <a:pPr lvl="1"/>
            <a:r>
              <a:rPr lang="de-DE" dirty="0" smtClean="0"/>
              <a:t>Develop </a:t>
            </a:r>
            <a:r>
              <a:rPr lang="de-DE" b="1" dirty="0" smtClean="0"/>
              <a:t>PL assets first</a:t>
            </a:r>
          </a:p>
          <a:p>
            <a:pPr lvl="1"/>
            <a:r>
              <a:rPr lang="de-DE" dirty="0" smtClean="0"/>
              <a:t>Scoping, predictable target segment required</a:t>
            </a:r>
          </a:p>
          <a:p>
            <a:pPr lvl="1"/>
            <a:r>
              <a:rPr lang="de-DE" dirty="0" smtClean="0"/>
              <a:t>Upfront investment</a:t>
            </a:r>
          </a:p>
          <a:p>
            <a:pPr lvl="1"/>
            <a:r>
              <a:rPr lang="de-DE" dirty="0" smtClean="0"/>
              <a:t>Opportunity to structure PL and architecture as a whole</a:t>
            </a:r>
          </a:p>
          <a:p>
            <a:r>
              <a:rPr lang="de-DE" dirty="0" smtClean="0"/>
              <a:t>Reactive </a:t>
            </a:r>
          </a:p>
          <a:p>
            <a:pPr lvl="1"/>
            <a:r>
              <a:rPr lang="de-DE" dirty="0" smtClean="0"/>
              <a:t>Develop </a:t>
            </a:r>
            <a:r>
              <a:rPr lang="de-DE" b="1" dirty="0" smtClean="0"/>
              <a:t>products first</a:t>
            </a:r>
          </a:p>
          <a:p>
            <a:pPr lvl="1"/>
            <a:r>
              <a:rPr lang="de-DE" dirty="0" smtClean="0"/>
              <a:t>Derive PL from products</a:t>
            </a:r>
          </a:p>
          <a:p>
            <a:pPr lvl="1"/>
            <a:r>
              <a:rPr lang="de-DE" dirty="0" smtClean="0"/>
              <a:t>Related approaches: Mining/Reverse Engineering</a:t>
            </a:r>
          </a:p>
          <a:p>
            <a:r>
              <a:rPr lang="de-DE" dirty="0" smtClean="0"/>
              <a:t>Incremental</a:t>
            </a:r>
          </a:p>
          <a:p>
            <a:pPr lvl="1"/>
            <a:r>
              <a:rPr lang="de-DE" dirty="0" smtClean="0"/>
              <a:t>Develop the PL in phases</a:t>
            </a:r>
          </a:p>
          <a:p>
            <a:pPr lvl="1"/>
            <a:r>
              <a:rPr lang="de-DE" dirty="0" smtClean="0"/>
              <a:t>Can be combine with both proactive and reactive approach</a:t>
            </a:r>
          </a:p>
          <a:p>
            <a:endParaRPr lang="de-DE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8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SEI Adoption Factory Pattern</a:t>
            </a:r>
            <a:endParaRPr lang="en-IE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69" y="1304925"/>
            <a:ext cx="7333462" cy="4802188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[Clements et al. 2006, Northrop 2008]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4516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4 Product Line Evolution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Product Line Evolution</a:t>
            </a:r>
            <a:endParaRPr lang="en-GB" noProof="0" dirty="0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</a:t>
            </a:r>
            <a:r>
              <a:rPr lang="en-US" smtClean="0"/>
              <a:t>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3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</a:t>
            </a:r>
            <a:r>
              <a:rPr lang="en-US" smtClean="0"/>
              <a:t>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0471" y="684164"/>
            <a:ext cx="7104879" cy="1107249"/>
          </a:xfrm>
        </p:spPr>
        <p:txBody>
          <a:bodyPr/>
          <a:lstStyle/>
          <a:p>
            <a:r>
              <a:rPr lang="en-GB" noProof="0" dirty="0" smtClean="0"/>
              <a:t>Models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Image result for weather forecast ireland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4" t="16223" r="47255" b="28939"/>
          <a:stretch/>
        </p:blipFill>
        <p:spPr bwMode="auto">
          <a:xfrm>
            <a:off x="5156716" y="2146973"/>
            <a:ext cx="1631290" cy="12966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d11\gb\career\positions\2011\2011-02-W1-Frankfurt\presentations\2011-07-15\fragments\figures\mdse\Frankfurt Paulskirche Grundris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10472" y="2146972"/>
            <a:ext cx="1500601" cy="13130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d11\gb\career\positions\2011\2011-02-W1-Frankfurt\presentations\2011-07-15\fragments\figures\mdse\Paulskirch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10472" y="3699043"/>
            <a:ext cx="1500601" cy="19874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ages.entertainment.ie/images_content/rectangle/620x372/sunshine2013719103670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715" y="3701091"/>
            <a:ext cx="1631290" cy="10219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ain limerick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00"/>
          <a:stretch/>
        </p:blipFill>
        <p:spPr bwMode="auto">
          <a:xfrm>
            <a:off x="5156717" y="4723011"/>
            <a:ext cx="1631289" cy="97777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www.hq.nasa.gov/alsj/a11/AS11-40-5875HRedit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439" y="3699043"/>
            <a:ext cx="1857004" cy="14539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Demographic Chan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460" y="3699044"/>
            <a:ext cx="1840723" cy="122714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410472" y="1764407"/>
            <a:ext cx="1500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Construction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3110934" y="1764407"/>
            <a:ext cx="1852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Demographic Change</a:t>
            </a:r>
            <a:endParaRPr lang="en-GB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5156717" y="1764407"/>
            <a:ext cx="1631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Weather</a:t>
            </a:r>
            <a:endParaRPr lang="en-GB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6997439" y="1777641"/>
            <a:ext cx="1857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Spaceflight</a:t>
            </a:r>
            <a:endParaRPr lang="en-GB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933" y="2130111"/>
            <a:ext cx="1852250" cy="1313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-10376" y="4212051"/>
            <a:ext cx="1410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Real World</a:t>
            </a:r>
            <a:endParaRPr lang="en-GB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1" y="2602186"/>
            <a:ext cx="1410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Model</a:t>
            </a:r>
            <a:endParaRPr lang="en-GB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3698797" y="3190126"/>
            <a:ext cx="622747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700" dirty="0">
                <a:solidFill>
                  <a:srgbClr val="FF0000"/>
                </a:solidFill>
              </a:rPr>
              <a:t>Total Population</a:t>
            </a:r>
            <a:endParaRPr lang="en-GB" sz="7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52825" y="2823781"/>
            <a:ext cx="425450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700" dirty="0">
                <a:solidFill>
                  <a:srgbClr val="0000FF"/>
                </a:solidFill>
              </a:rPr>
              <a:t>Death Rate</a:t>
            </a:r>
            <a:endParaRPr lang="en-GB" sz="700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90976" y="2395536"/>
            <a:ext cx="346443" cy="1077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700" dirty="0">
                <a:solidFill>
                  <a:srgbClr val="FF00FF"/>
                </a:solidFill>
              </a:rPr>
              <a:t>Birthrate</a:t>
            </a:r>
            <a:endParaRPr lang="en-GB" sz="700" dirty="0">
              <a:solidFill>
                <a:srgbClr val="FF00FF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7439" y="2503258"/>
            <a:ext cx="1860915" cy="9567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52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" grpId="0" animBg="1"/>
      <p:bldP spid="27" grpId="0" animBg="1"/>
      <p:bldP spid="2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6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4431" y="1304925"/>
            <a:ext cx="75151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2014]</a:t>
            </a:r>
          </a:p>
        </p:txBody>
      </p:sp>
    </p:spTree>
    <p:extLst>
      <p:ext uri="{BB962C8B-B14F-4D97-AF65-F5344CB8AC3E}">
        <p14:creationId xmlns:p14="http://schemas.microsoft.com/office/powerpoint/2010/main" val="91976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2014]</a:t>
            </a:r>
          </a:p>
        </p:txBody>
      </p:sp>
    </p:spTree>
    <p:extLst>
      <p:ext uri="{BB962C8B-B14F-4D97-AF65-F5344CB8AC3E}">
        <p14:creationId xmlns:p14="http://schemas.microsoft.com/office/powerpoint/2010/main" val="206241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2014]</a:t>
            </a:r>
          </a:p>
        </p:txBody>
      </p:sp>
    </p:spTree>
    <p:extLst>
      <p:ext uri="{BB962C8B-B14F-4D97-AF65-F5344CB8AC3E}">
        <p14:creationId xmlns:p14="http://schemas.microsoft.com/office/powerpoint/2010/main" val="78597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6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2014]</a:t>
            </a:r>
          </a:p>
        </p:txBody>
      </p:sp>
    </p:spTree>
    <p:extLst>
      <p:ext uri="{BB962C8B-B14F-4D97-AF65-F5344CB8AC3E}">
        <p14:creationId xmlns:p14="http://schemas.microsoft.com/office/powerpoint/2010/main" val="189551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5 Variation/Automation </a:t>
            </a:r>
            <a:r>
              <a:rPr lang="de-DE" b="1" u="sng" smtClean="0"/>
              <a:t>and</a:t>
            </a:r>
            <a:r>
              <a:rPr lang="de-DE" smtClean="0"/>
              <a:t> Quality</a:t>
            </a:r>
            <a:endParaRPr lang="en-I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8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Quality?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Correctness</a:t>
            </a:r>
          </a:p>
          <a:p>
            <a:r>
              <a:rPr lang="en-US" smtClean="0"/>
              <a:t>Trustworthiness</a:t>
            </a:r>
          </a:p>
          <a:p>
            <a:r>
              <a:rPr lang="en-US" smtClean="0"/>
              <a:t>...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0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6BBF-B8DA-4937-AA98-3BED2A28CAB8}" type="slidenum">
              <a:rPr lang="en-IE" smtClean="0"/>
              <a:pPr/>
              <a:t>46</a:t>
            </a:fld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Verification and Testing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26" y="1096963"/>
            <a:ext cx="7552923" cy="5246687"/>
          </a:xfrm>
        </p:spPr>
      </p:pic>
    </p:spTree>
    <p:extLst>
      <p:ext uri="{BB962C8B-B14F-4D97-AF65-F5344CB8AC3E}">
        <p14:creationId xmlns:p14="http://schemas.microsoft.com/office/powerpoint/2010/main" val="351585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Unoptimized Product-based </a:t>
            </a:r>
            <a:r>
              <a:rPr lang="de-DE" dirty="0" smtClean="0"/>
              <a:t>Analyses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Advantages</a:t>
            </a:r>
          </a:p>
          <a:p>
            <a:pPr lvl="1"/>
            <a:r>
              <a:rPr lang="de-DE" dirty="0" smtClean="0"/>
              <a:t>Easy to apply existing analysis techniques</a:t>
            </a:r>
          </a:p>
          <a:p>
            <a:pPr lvl="1"/>
            <a:r>
              <a:rPr lang="de-DE" dirty="0" smtClean="0"/>
              <a:t>Soundness (detected fault IS a fault of the product)</a:t>
            </a:r>
          </a:p>
          <a:p>
            <a:r>
              <a:rPr lang="de-DE" dirty="0" smtClean="0"/>
              <a:t>Disadvantages</a:t>
            </a:r>
          </a:p>
          <a:p>
            <a:pPr lvl="1"/>
            <a:r>
              <a:rPr lang="de-DE" dirty="0" smtClean="0"/>
              <a:t>Low scalability (due to number of products, not exploiting simiarities</a:t>
            </a:r>
          </a:p>
          <a:p>
            <a:pPr lvl="1"/>
            <a:r>
              <a:rPr lang="de-DE" dirty="0" smtClean="0"/>
              <a:t>Faults in product </a:t>
            </a:r>
            <a:r>
              <a:rPr lang="de-DE" dirty="0" smtClean="0">
                <a:sym typeface="Wingdings" panose="05000000000000000000" pitchFamily="2" charset="2"/>
              </a:rPr>
              <a:t> fault in </a:t>
            </a:r>
            <a:r>
              <a:rPr lang="de-DE" smtClean="0">
                <a:sym typeface="Wingdings" panose="05000000000000000000" pitchFamily="2" charset="2"/>
              </a:rPr>
              <a:t>domain-level artefacts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10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Optimized Product-based </a:t>
            </a:r>
            <a:r>
              <a:rPr lang="de-DE" dirty="0" smtClean="0"/>
              <a:t>Analyses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mtClean="0"/>
              <a:t>Minimise set of products to analyse</a:t>
            </a:r>
          </a:p>
          <a:p>
            <a:pPr lvl="1"/>
            <a:r>
              <a:rPr lang="de-DE" smtClean="0"/>
              <a:t>E.g. coverage of pairwise combinations of features</a:t>
            </a:r>
          </a:p>
          <a:p>
            <a:r>
              <a:rPr lang="de-DE" smtClean="0"/>
              <a:t>Advantages</a:t>
            </a:r>
          </a:p>
          <a:p>
            <a:pPr lvl="1"/>
            <a:r>
              <a:rPr lang="de-DE" smtClean="0"/>
              <a:t>Improves scalability</a:t>
            </a:r>
            <a:endParaRPr lang="de-DE" dirty="0" smtClean="0"/>
          </a:p>
          <a:p>
            <a:r>
              <a:rPr lang="de-DE" smtClean="0"/>
              <a:t>Disadvantages</a:t>
            </a:r>
          </a:p>
          <a:p>
            <a:pPr lvl="1"/>
            <a:r>
              <a:rPr lang="de-DE" smtClean="0"/>
              <a:t>Need to ensure that all relevant products are analysed</a:t>
            </a:r>
          </a:p>
          <a:p>
            <a:pPr lvl="1"/>
            <a:r>
              <a:rPr lang="de-DE" smtClean="0"/>
              <a:t>Might miss faults if using heuristics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85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Family-based Analyses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Analysing the whole product line (operates on domain artefacts)</a:t>
            </a:r>
          </a:p>
          <a:p>
            <a:r>
              <a:rPr lang="en-US" smtClean="0"/>
              <a:t>Exploit commonality, avoid redundant computations</a:t>
            </a:r>
          </a:p>
          <a:p>
            <a:r>
              <a:rPr lang="en-US" smtClean="0"/>
              <a:t>Advantages</a:t>
            </a:r>
          </a:p>
          <a:p>
            <a:pPr lvl="1"/>
            <a:r>
              <a:rPr lang="en-US" smtClean="0"/>
              <a:t>Improves scalability (faster than analyzing individual products)</a:t>
            </a:r>
          </a:p>
          <a:p>
            <a:r>
              <a:rPr lang="en-US" smtClean="0"/>
              <a:t>Disadvantages</a:t>
            </a:r>
          </a:p>
          <a:p>
            <a:pPr lvl="1"/>
            <a:r>
              <a:rPr lang="en-US" smtClean="0"/>
              <a:t>Existing analysis techniques need to be adapted</a:t>
            </a:r>
          </a:p>
          <a:p>
            <a:pPr lvl="1"/>
            <a:r>
              <a:rPr lang="en-US" smtClean="0"/>
              <a:t>Changing some artifacts </a:t>
            </a:r>
            <a:r>
              <a:rPr lang="en-US" smtClean="0">
                <a:sym typeface="Wingdings" panose="05000000000000000000" pitchFamily="2" charset="2"/>
              </a:rPr>
              <a:t> Need to reanalyze whole PL</a:t>
            </a:r>
          </a:p>
          <a:p>
            <a:pPr lvl="1"/>
            <a:r>
              <a:rPr lang="en-US" smtClean="0">
                <a:sym typeface="Wingdings" panose="05000000000000000000" pitchFamily="2" charset="2"/>
              </a:rPr>
              <a:t>Might be infeasible for large PLs (analysis can exceed resource limits)</a:t>
            </a:r>
          </a:p>
          <a:p>
            <a:pPr lvl="1"/>
            <a:r>
              <a:rPr lang="en-US" smtClean="0">
                <a:sym typeface="Wingdings" panose="05000000000000000000" pitchFamily="2" charset="2"/>
              </a:rPr>
              <a:t>Assumes closed world (implementation of all features known and fixed)</a:t>
            </a:r>
          </a:p>
          <a:p>
            <a:r>
              <a:rPr lang="en-US" smtClean="0">
                <a:sym typeface="Wingdings" panose="05000000000000000000" pitchFamily="2" charset="2"/>
              </a:rPr>
              <a:t>Examples</a:t>
            </a:r>
          </a:p>
          <a:p>
            <a:pPr lvl="1"/>
            <a:r>
              <a:rPr lang="en-US" smtClean="0">
                <a:sym typeface="Wingdings" panose="05000000000000000000" pitchFamily="2" charset="2"/>
              </a:rPr>
              <a:t>Family-based Static Analysis</a:t>
            </a:r>
          </a:p>
          <a:p>
            <a:pPr lvl="1"/>
            <a:r>
              <a:rPr lang="en-US" smtClean="0">
                <a:sym typeface="Wingdings" panose="05000000000000000000" pitchFamily="2" charset="2"/>
              </a:rPr>
              <a:t>Family-based Model Checking</a:t>
            </a:r>
          </a:p>
          <a:p>
            <a:pPr lvl="1"/>
            <a:endParaRPr lang="en-US" smtClean="0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3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7"/>
          <p:cNvSpPr>
            <a:spLocks noGrp="1"/>
          </p:cNvSpPr>
          <p:nvPr>
            <p:ph type="title"/>
          </p:nvPr>
        </p:nvSpPr>
        <p:spPr>
          <a:xfrm>
            <a:off x="2788025" y="668074"/>
            <a:ext cx="5593977" cy="600604"/>
          </a:xfrm>
        </p:spPr>
        <p:txBody>
          <a:bodyPr>
            <a:normAutofit/>
          </a:bodyPr>
          <a:lstStyle/>
          <a:p>
            <a:r>
              <a:rPr lang="en-GB" altLang="en-US" sz="2800" dirty="0"/>
              <a:t>Model-driven Engineering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44749" y="3414651"/>
            <a:ext cx="26878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latin typeface="+mj-lt"/>
              </a:rPr>
              <a:t>“The Model”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42138" y="5563532"/>
            <a:ext cx="26904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latin typeface="+mj-lt"/>
              </a:rPr>
              <a:t>“The System”</a:t>
            </a:r>
          </a:p>
        </p:txBody>
      </p:sp>
      <p:sp>
        <p:nvSpPr>
          <p:cNvPr id="2" name="Curved Right Arrow 1"/>
          <p:cNvSpPr/>
          <p:nvPr/>
        </p:nvSpPr>
        <p:spPr>
          <a:xfrm flipH="1">
            <a:off x="6013585" y="3104587"/>
            <a:ext cx="1243442" cy="2440301"/>
          </a:xfrm>
          <a:prstGeom prst="curved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4" name="Curved Right Arrow 13"/>
          <p:cNvSpPr/>
          <p:nvPr/>
        </p:nvSpPr>
        <p:spPr>
          <a:xfrm rot="10800000" flipH="1">
            <a:off x="2174715" y="2972298"/>
            <a:ext cx="1197558" cy="2527868"/>
          </a:xfrm>
          <a:prstGeom prst="curved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405353" y="4484097"/>
            <a:ext cx="1503876" cy="660073"/>
          </a:xfrm>
          <a:prstGeom prst="wedgeRectCallout">
            <a:avLst>
              <a:gd name="adj1" fmla="val 76045"/>
              <a:gd name="adj2" fmla="val -12212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Purposeful Abstraction</a:t>
            </a:r>
          </a:p>
        </p:txBody>
      </p:sp>
      <p:sp>
        <p:nvSpPr>
          <p:cNvPr id="18" name="Rectangular Callout 17"/>
          <p:cNvSpPr/>
          <p:nvPr/>
        </p:nvSpPr>
        <p:spPr>
          <a:xfrm>
            <a:off x="7438645" y="3342750"/>
            <a:ext cx="1644394" cy="1372125"/>
          </a:xfrm>
          <a:prstGeom prst="wedgeRectCallout">
            <a:avLst>
              <a:gd name="adj1" fmla="val -66481"/>
              <a:gd name="adj2" fmla="val 40709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sz="2000" dirty="0">
                <a:solidFill>
                  <a:schemeClr val="tx1"/>
                </a:solidFill>
              </a:rPr>
              <a:t>Efficient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Creation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(Automated Generation)</a:t>
            </a:r>
          </a:p>
        </p:txBody>
      </p:sp>
      <p:pic>
        <p:nvPicPr>
          <p:cNvPr id="1026" name="Picture 2" descr="Image result for blue print of a ca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748" y="2021610"/>
            <a:ext cx="2496362" cy="13988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" t="10170" r="3629" b="7263"/>
          <a:stretch/>
        </p:blipFill>
        <p:spPr>
          <a:xfrm>
            <a:off x="3444748" y="4083379"/>
            <a:ext cx="2486152" cy="14615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4" descr="https://uk.mathworks.com/help/physmod/sdl/ug/vehicle_complet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23"/>
          <a:stretch/>
        </p:blipFill>
        <p:spPr bwMode="auto">
          <a:xfrm>
            <a:off x="3248381" y="1592939"/>
            <a:ext cx="1687152" cy="6132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381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://cdn.bmwblog.com/wp-content/uploads/P0042103-Desktop-Resolutio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752" y="2264809"/>
            <a:ext cx="1009836" cy="6488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381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585013" y="5717453"/>
            <a:ext cx="3583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[Stahl and Voelter 2006; </a:t>
            </a:r>
            <a:r>
              <a:rPr lang="en-GB" sz="1200" dirty="0">
                <a:solidFill>
                  <a:schemeClr val="accent6"/>
                </a:solidFill>
              </a:rPr>
              <a:t>Pleuss and Botterweck 2012]</a:t>
            </a:r>
          </a:p>
          <a:p>
            <a:endParaRPr 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2703" y="1960389"/>
            <a:ext cx="1471937" cy="1312497"/>
            <a:chOff x="210343" y="1059397"/>
            <a:chExt cx="1754786" cy="1433202"/>
          </a:xfrm>
        </p:grpSpPr>
        <p:pic>
          <p:nvPicPr>
            <p:cNvPr id="22" name="Picture 21" descr="http://cdn.bmwblog.com/wp-content/uploads/P0042103-Desktop-Resolution.JP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81" y="1082042"/>
              <a:ext cx="1549048" cy="995373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343" y="1059397"/>
              <a:ext cx="1754786" cy="1433202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782285" y="1845018"/>
              <a:ext cx="1020992" cy="139183"/>
              <a:chOff x="754488" y="1789581"/>
              <a:chExt cx="1264837" cy="194621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754488" y="1789581"/>
                <a:ext cx="606291" cy="19462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/>
                    </a:solidFill>
                  </a:rPr>
                  <a:t>OK</a:t>
                </a:r>
                <a:endParaRPr lang="en-GB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413034" y="1789581"/>
                <a:ext cx="606291" cy="19462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/>
                    </a:solidFill>
                  </a:rPr>
                  <a:t>Cancel</a:t>
                </a:r>
                <a:endParaRPr lang="en-GB" sz="6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" name="Left-Right Arrow 10"/>
          <p:cNvSpPr/>
          <p:nvPr/>
        </p:nvSpPr>
        <p:spPr>
          <a:xfrm>
            <a:off x="2290020" y="2310701"/>
            <a:ext cx="903832" cy="545609"/>
          </a:xfrm>
          <a:prstGeom prst="left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GB" sz="1500" dirty="0">
              <a:solidFill>
                <a:schemeClr val="tx1"/>
              </a:solidFill>
            </a:endParaRPr>
          </a:p>
        </p:txBody>
      </p:sp>
      <p:sp>
        <p:nvSpPr>
          <p:cNvPr id="31" name="Left-Right Arrow 30"/>
          <p:cNvSpPr/>
          <p:nvPr/>
        </p:nvSpPr>
        <p:spPr>
          <a:xfrm>
            <a:off x="6013586" y="2323505"/>
            <a:ext cx="1228723" cy="545609"/>
          </a:xfrm>
          <a:prstGeom prst="left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GB" sz="1500" dirty="0">
              <a:solidFill>
                <a:schemeClr val="tx1"/>
              </a:solidFill>
            </a:endParaRPr>
          </a:p>
        </p:txBody>
      </p:sp>
      <p:pic>
        <p:nvPicPr>
          <p:cNvPr id="32" name="Picture 31" descr="female user icon by dagobert83 - faceless female torso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15" y="1987491"/>
            <a:ext cx="877803" cy="87780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-576984" y="2865294"/>
            <a:ext cx="1964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>
                <a:latin typeface="+mj-lt"/>
              </a:rPr>
              <a:t>User</a:t>
            </a:r>
          </a:p>
        </p:txBody>
      </p:sp>
      <p:pic>
        <p:nvPicPr>
          <p:cNvPr id="36" name="Content Placeholder 7" descr="C:\d2\splpm\funding\2013-09-Lero3\manufacturing\figures\configuratorChain.png"/>
          <p:cNvPicPr>
            <a:picLocks noGrp="1"/>
          </p:cNvPicPr>
          <p:nvPr>
            <p:ph idx="1"/>
          </p:nvPr>
        </p:nvPicPr>
        <p:blipFill rotWithShape="1">
          <a:blip r:embed="rId11" cstate="print"/>
          <a:srcRect l="81556" t="36474" r="1232" b="40569"/>
          <a:stretch/>
        </p:blipFill>
        <p:spPr bwMode="auto">
          <a:xfrm>
            <a:off x="7242308" y="2046176"/>
            <a:ext cx="1616280" cy="107465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ular Callout 14"/>
          <p:cNvSpPr/>
          <p:nvPr/>
        </p:nvSpPr>
        <p:spPr>
          <a:xfrm>
            <a:off x="6812281" y="630795"/>
            <a:ext cx="2072509" cy="1275766"/>
          </a:xfrm>
          <a:prstGeom prst="wedgeRectCallout">
            <a:avLst>
              <a:gd name="adj1" fmla="val -9770"/>
              <a:gd name="adj2" fmla="val 87796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Formal Methods,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Analysis,</a:t>
            </a:r>
          </a:p>
          <a:p>
            <a:r>
              <a:rPr lang="en-US" sz="2000" dirty="0">
                <a:solidFill>
                  <a:schemeClr val="tx1"/>
                </a:solidFill>
              </a:rPr>
              <a:t>Validation, Transformation</a:t>
            </a:r>
          </a:p>
        </p:txBody>
      </p:sp>
      <p:sp>
        <p:nvSpPr>
          <p:cNvPr id="37" name="Rectangular Callout 36"/>
          <p:cNvSpPr/>
          <p:nvPr/>
        </p:nvSpPr>
        <p:spPr>
          <a:xfrm>
            <a:off x="670787" y="730046"/>
            <a:ext cx="1811714" cy="923491"/>
          </a:xfrm>
          <a:prstGeom prst="wedgeRectCallout">
            <a:avLst>
              <a:gd name="adj1" fmla="val 3886"/>
              <a:gd name="adj2" fmla="val 108425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solidFill>
                  <a:schemeClr val="tx1"/>
                </a:solidFill>
              </a:rPr>
              <a:t>Visualisation</a:t>
            </a:r>
            <a:r>
              <a:rPr lang="en-US" sz="2000" dirty="0">
                <a:solidFill>
                  <a:schemeClr val="tx1"/>
                </a:solidFill>
              </a:rPr>
              <a:t>, Interaction, Design</a:t>
            </a:r>
          </a:p>
        </p:txBody>
      </p:sp>
      <p:sp>
        <p:nvSpPr>
          <p:cNvPr id="27" name="Title 7"/>
          <p:cNvSpPr txBox="1">
            <a:spLocks/>
          </p:cNvSpPr>
          <p:nvPr/>
        </p:nvSpPr>
        <p:spPr>
          <a:xfrm>
            <a:off x="2788026" y="668074"/>
            <a:ext cx="4024255" cy="6006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Model-driven Engineering</a:t>
            </a:r>
          </a:p>
        </p:txBody>
      </p:sp>
    </p:spTree>
    <p:extLst>
      <p:ext uri="{BB962C8B-B14F-4D97-AF65-F5344CB8AC3E}">
        <p14:creationId xmlns:p14="http://schemas.microsoft.com/office/powerpoint/2010/main" val="365305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2" grpId="0" animBg="1"/>
      <p:bldP spid="18" grpId="0" animBg="1"/>
      <p:bldP spid="11" grpId="0" animBg="1"/>
      <p:bldP spid="31" grpId="0" animBg="1"/>
      <p:bldP spid="35" grpId="0"/>
      <p:bldP spid="15" grpId="0" animBg="1"/>
      <p:bldP spid="37" grpId="0" animBg="1"/>
      <p:bldP spid="2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Feature-based Analyses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Advantages</a:t>
            </a:r>
          </a:p>
          <a:p>
            <a:pPr lvl="1"/>
            <a:r>
              <a:rPr lang="en-US" smtClean="0"/>
              <a:t>Also supports open world scenarios</a:t>
            </a:r>
          </a:p>
          <a:p>
            <a:pPr lvl="1"/>
            <a:r>
              <a:rPr lang="en-US" smtClean="0"/>
              <a:t>Scales well (amenable for analyses with large resource consumption)</a:t>
            </a:r>
          </a:p>
          <a:p>
            <a:pPr lvl="1"/>
            <a:r>
              <a:rPr lang="en-US" smtClean="0"/>
              <a:t>Not affected by changes to variability model</a:t>
            </a:r>
          </a:p>
          <a:p>
            <a:r>
              <a:rPr lang="en-US" smtClean="0"/>
              <a:t>Disadvantages</a:t>
            </a:r>
          </a:p>
          <a:p>
            <a:pPr lvl="1"/>
            <a:r>
              <a:rPr lang="en-US" smtClean="0"/>
              <a:t>Focuses only on problems </a:t>
            </a:r>
            <a:r>
              <a:rPr lang="en-US" i="1" smtClean="0"/>
              <a:t>within </a:t>
            </a:r>
            <a:r>
              <a:rPr lang="en-US" smtClean="0"/>
              <a:t>a features, not across features (e.g., feature interactions)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0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6 Successful in Practice</a:t>
            </a:r>
            <a:endParaRPr lang="en-I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0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Prerequisuites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smtClean="0"/>
              <a:t>Enabling technologies: configuration/assembly of products</a:t>
            </a:r>
            <a:br>
              <a:rPr lang="de-DE" dirty="0" smtClean="0"/>
            </a:br>
            <a:r>
              <a:rPr lang="de-DE" dirty="0" smtClean="0">
                <a:solidFill>
                  <a:schemeClr val="accent6"/>
                </a:solidFill>
              </a:rPr>
              <a:t>(e.g. for software: OO, components, binding, ...)</a:t>
            </a:r>
          </a:p>
          <a:p>
            <a:r>
              <a:rPr lang="de-DE" dirty="0" smtClean="0"/>
              <a:t>Process maturity</a:t>
            </a:r>
          </a:p>
          <a:p>
            <a:r>
              <a:rPr lang="de-DE" dirty="0" smtClean="0"/>
              <a:t>Domain</a:t>
            </a:r>
          </a:p>
          <a:p>
            <a:pPr lvl="1"/>
            <a:r>
              <a:rPr lang="de-DE" dirty="0" smtClean="0"/>
              <a:t>Stability</a:t>
            </a:r>
          </a:p>
          <a:p>
            <a:pPr lvl="1"/>
            <a:r>
              <a:rPr lang="de-DE" dirty="0" smtClean="0"/>
              <a:t>Expertise, predictive knowledge</a:t>
            </a:r>
          </a:p>
          <a:p>
            <a:r>
              <a:rPr lang="de-DE" dirty="0" smtClean="0"/>
              <a:t>Otherwise: return on investment not possible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Develoment Costs</a:t>
            </a:r>
            <a:endParaRPr lang="en-IE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61" y="1304925"/>
            <a:ext cx="6814277" cy="4802188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[Pohl et al. 2005, Weiss and Lai 1999]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492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Time-to-market</a:t>
            </a:r>
            <a:endParaRPr lang="en-I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90" y="1304925"/>
            <a:ext cx="7068219" cy="4802188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[Pohl et al. 2005]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7052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Sucessful applied in practice, e.g.,</a:t>
            </a:r>
            <a:endParaRPr lang="en-IE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smtClean="0"/>
              <a:t>Avionics  </a:t>
            </a:r>
            <a:r>
              <a:rPr lang="de-DE" dirty="0" smtClean="0"/>
              <a:t>Systems</a:t>
            </a:r>
          </a:p>
          <a:p>
            <a:r>
              <a:rPr lang="de-DE" dirty="0" smtClean="0"/>
              <a:t>Engine Control Software</a:t>
            </a:r>
          </a:p>
          <a:p>
            <a:r>
              <a:rPr lang="de-DE" dirty="0" smtClean="0"/>
              <a:t>Marine Command and Control Systems</a:t>
            </a:r>
          </a:p>
          <a:p>
            <a:r>
              <a:rPr lang="de-DE" dirty="0" smtClean="0"/>
              <a:t>Telecommication Systems</a:t>
            </a:r>
          </a:p>
          <a:p>
            <a:r>
              <a:rPr lang="de-DE" dirty="0" smtClean="0"/>
              <a:t>Printer Firmware</a:t>
            </a:r>
          </a:p>
          <a:p>
            <a:r>
              <a:rPr lang="de-DE" dirty="0" smtClean="0"/>
              <a:t>RAID Storage Controllers</a:t>
            </a:r>
          </a:p>
          <a:p>
            <a:r>
              <a:rPr lang="de-DE" dirty="0" smtClean="0"/>
              <a:t>Financial Software</a:t>
            </a:r>
          </a:p>
          <a:p>
            <a:r>
              <a:rPr lang="de-DE" dirty="0" smtClean="0"/>
              <a:t>Mobile Phones</a:t>
            </a:r>
          </a:p>
          <a:p>
            <a:r>
              <a:rPr lang="de-DE" dirty="0" smtClean="0"/>
              <a:t>Medical Systems</a:t>
            </a:r>
          </a:p>
          <a:p>
            <a:r>
              <a:rPr lang="de-DE" dirty="0" smtClean="0"/>
              <a:t>Consumer Electronics</a:t>
            </a:r>
          </a:p>
          <a:p>
            <a:r>
              <a:rPr lang="de-DE" dirty="0" smtClean="0"/>
              <a:t>Acquisition Management Systems</a:t>
            </a:r>
          </a:p>
          <a:p>
            <a:r>
              <a:rPr lang="de-DE" dirty="0" smtClean="0"/>
              <a:t>Power Systems</a:t>
            </a:r>
          </a:p>
          <a:p>
            <a:endParaRPr lang="de-DE" dirty="0" smtClean="0"/>
          </a:p>
          <a:p>
            <a:endParaRPr lang="en-IE" dirty="0"/>
          </a:p>
        </p:txBody>
      </p:sp>
      <p:grpSp>
        <p:nvGrpSpPr>
          <p:cNvPr id="10" name="Group 9"/>
          <p:cNvGrpSpPr/>
          <p:nvPr/>
        </p:nvGrpSpPr>
        <p:grpSpPr>
          <a:xfrm>
            <a:off x="6672234" y="1553772"/>
            <a:ext cx="1352314" cy="3975462"/>
            <a:chOff x="6111048" y="679734"/>
            <a:chExt cx="1671135" cy="5814796"/>
          </a:xfrm>
        </p:grpSpPr>
        <p:pic>
          <p:nvPicPr>
            <p:cNvPr id="5" name="Content Placeholder 4" descr="parkingAssistant_minimal.mdl.png"/>
            <p:cNvPicPr>
              <a:picLocks noChangeAspect="1"/>
            </p:cNvPicPr>
            <p:nvPr/>
          </p:nvPicPr>
          <p:blipFill rotWithShape="1">
            <a:blip r:embed="rId2" cstate="print"/>
            <a:srcRect l="2798" t="10928" r="8890" b="18280"/>
            <a:stretch/>
          </p:blipFill>
          <p:spPr>
            <a:xfrm>
              <a:off x="6160563" y="679734"/>
              <a:ext cx="1572105" cy="61361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2" descr="C:\d11\gb\career\positions\2011\2011-02-W1-Frankfurt\presentations\2011-07-15\fragments\figures\domains\DCP_2910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048" y="4069667"/>
              <a:ext cx="1671135" cy="99904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d11\gb\career\positions\2011\2011-02-W1-Frankfurt\presentations\2011-07-15\fragments\figures\domains\549px-Pacemaker_GuidantMeridianSR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111048" y="5229199"/>
              <a:ext cx="1671135" cy="126533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:\d11\gb\career\positions\2011\2011-02-W1-Frankfurt\presentations\2011-07-15\fragments\figures\domains\800px-A380-trent900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6779" y="2694431"/>
              <a:ext cx="1619672" cy="121475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C:\d11\gb\career\positions\2011\2011-02-W1-Frankfurt\presentations\2011-07-15\fragments\figures\domains\Lexus_Navigation_advanced_parking_system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2271" y="1453829"/>
              <a:ext cx="1608689" cy="108012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2714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F705-7549-4BBA-AB48-E67F9F0EABE3}" type="slidenum">
              <a:rPr lang="en-IE" smtClean="0"/>
              <a:t>56</a:t>
            </a:fld>
            <a:endParaRPr lang="en-I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Benefits </a:t>
            </a:r>
            <a:r>
              <a:rPr lang="en-GB" noProof="0" dirty="0" smtClean="0"/>
              <a:t>of Product</a:t>
            </a:r>
            <a:r>
              <a:rPr lang="en-GB" dirty="0" smtClean="0"/>
              <a:t> Lines</a:t>
            </a:r>
            <a:endParaRPr lang="en-GB" noProof="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371475" y="1096963"/>
          <a:ext cx="842962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371475" y="6043613"/>
            <a:ext cx="7523162" cy="300037"/>
          </a:xfrm>
        </p:spPr>
        <p:txBody>
          <a:bodyPr/>
          <a:lstStyle/>
          <a:p>
            <a:pPr marL="0" indent="0">
              <a:buNone/>
            </a:pPr>
            <a:r>
              <a:rPr lang="en-IE" sz="1200" dirty="0" smtClean="0"/>
              <a:t>[Clements </a:t>
            </a:r>
            <a:r>
              <a:rPr lang="en-IE" sz="1200" dirty="0"/>
              <a:t>and Northrop 2002, Northrop </a:t>
            </a:r>
            <a:r>
              <a:rPr lang="en-IE" sz="1200" dirty="0" smtClean="0"/>
              <a:t>2008]</a:t>
            </a:r>
            <a:endParaRPr lang="en-IE" sz="1200" dirty="0"/>
          </a:p>
          <a:p>
            <a:endParaRPr lang="en-IE" dirty="0"/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5352087" y="2708920"/>
          <a:ext cx="1800200" cy="144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937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Other effects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Scalability and complexity </a:t>
            </a:r>
            <a:r>
              <a:rPr lang="de-DE" dirty="0"/>
              <a:t>handling</a:t>
            </a:r>
          </a:p>
          <a:p>
            <a:r>
              <a:rPr lang="de-DE" dirty="0"/>
              <a:t>Managment of </a:t>
            </a:r>
            <a:r>
              <a:rPr lang="de-DE" dirty="0" smtClean="0"/>
              <a:t>evolution</a:t>
            </a:r>
          </a:p>
          <a:p>
            <a:r>
              <a:rPr lang="de-DE" dirty="0" smtClean="0"/>
              <a:t>Improved cost and time estimation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1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5 Current Research</a:t>
            </a:r>
            <a:endParaRPr lang="en-IE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5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Application of Machine Learning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Machine Learing in Configuration</a:t>
            </a:r>
          </a:p>
          <a:p>
            <a:pPr lvl="1"/>
            <a:r>
              <a:rPr lang="en-US" smtClean="0"/>
              <a:t>E.g., learning a configuration space from a limited number of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134808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is a „Model“?</a:t>
            </a:r>
            <a:endParaRPr lang="en-IE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Representation of Reality</a:t>
            </a:r>
          </a:p>
          <a:p>
            <a:r>
              <a:rPr lang="de-DE" dirty="0"/>
              <a:t>Abstraction</a:t>
            </a:r>
          </a:p>
          <a:p>
            <a:pPr lvl="1"/>
            <a:r>
              <a:rPr lang="de-DE" dirty="0"/>
              <a:t>Focusing on the relevant aspects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/>
              <a:t>Modelling purpose</a:t>
            </a:r>
            <a:endParaRPr lang="en-IE" dirty="0"/>
          </a:p>
          <a:p>
            <a:pPr lvl="1"/>
            <a:r>
              <a:rPr lang="de-DE" dirty="0"/>
              <a:t>Intentionally ignoring irrelevant details</a:t>
            </a:r>
          </a:p>
          <a:p>
            <a:pPr lvl="1"/>
            <a:r>
              <a:rPr lang="de-DE" dirty="0"/>
              <a:t>Avoiding complexity and costs of reality</a:t>
            </a:r>
          </a:p>
        </p:txBody>
      </p:sp>
      <p:pic>
        <p:nvPicPr>
          <p:cNvPr id="8" name="Picture 4" descr="C:\d11\gb\career\positions\2011\2011-02-W1-Frankfurt\presentations\2011-07-15\fragments\figures\mdse\Frankfurt Paulskirche Grundris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2" y="1508787"/>
            <a:ext cx="1799339" cy="15722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d11\gb\career\positions\2011\2011-02-W1-Frankfurt\presentations\2011-07-15\fragments\figures\mdse\Paulskirch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1" y="4054487"/>
            <a:ext cx="1200133" cy="16001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01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 Space Exploration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Given constraints and objectives</a:t>
            </a:r>
          </a:p>
          <a:p>
            <a:r>
              <a:rPr lang="en-US" smtClean="0"/>
              <a:t>Generate large number of potential designs (e.g., network structure, software architecture)</a:t>
            </a:r>
          </a:p>
          <a:p>
            <a:r>
              <a:rPr lang="en-US" smtClean="0"/>
              <a:t>How to find and choose good designs?</a:t>
            </a:r>
          </a:p>
          <a:p>
            <a:r>
              <a:rPr lang="en-US" smtClean="0"/>
              <a:t>How to find similar ones?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4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Summary</a:t>
            </a:r>
            <a:endParaRPr lang="en-IE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5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Summary</a:t>
            </a:r>
            <a:endParaRPr lang="en-IE" dirty="0"/>
          </a:p>
        </p:txBody>
      </p:sp>
      <p:pic>
        <p:nvPicPr>
          <p:cNvPr id="9" name="Content Placeholder 6" descr="modelWorkflow step30 product derivation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1558158" y="1509449"/>
            <a:ext cx="2548417" cy="2039938"/>
          </a:xfrm>
        </p:spPr>
      </p:pic>
      <p:pic>
        <p:nvPicPr>
          <p:cNvPr id="14" name="Content Placeholder 6"/>
          <p:cNvPicPr>
            <a:picLocks noGrp="1" noChangeAspect="1"/>
          </p:cNvPicPr>
          <p:nvPr>
            <p:ph sz="half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098" y="3668448"/>
            <a:ext cx="2896537" cy="2041260"/>
          </a:xfrm>
        </p:spPr>
      </p:pic>
      <p:sp>
        <p:nvSpPr>
          <p:cNvPr id="2" name="Content Placeholder 1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3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Summary</a:t>
            </a:r>
            <a:endParaRPr lang="en-IE" dirty="0"/>
          </a:p>
        </p:txBody>
      </p:sp>
      <p:pic>
        <p:nvPicPr>
          <p:cNvPr id="9" name="Content Placeholder 6" descr="modelWorkflow step30 product derivation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1558158" y="1509449"/>
            <a:ext cx="2548417" cy="2039938"/>
          </a:xfrm>
        </p:spPr>
      </p:pic>
      <p:sp>
        <p:nvSpPr>
          <p:cNvPr id="3" name="Content Placeholder 2"/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482575" y="1660617"/>
            <a:ext cx="660073" cy="18883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500"/>
          </a:p>
        </p:txBody>
      </p:sp>
      <p:pic>
        <p:nvPicPr>
          <p:cNvPr id="15" name="Content Placeholder 4" descr="parkingAssistant_minimal.mdl.png"/>
          <p:cNvPicPr>
            <a:picLocks noGrp="1" noChangeAspect="1"/>
          </p:cNvPicPr>
          <p:nvPr>
            <p:ph sz="half" idx="15"/>
          </p:nvPr>
        </p:nvPicPr>
        <p:blipFill>
          <a:blip r:embed="rId3" cstate="print"/>
          <a:stretch>
            <a:fillRect/>
          </a:stretch>
        </p:blipFill>
        <p:spPr>
          <a:xfrm>
            <a:off x="4631532" y="3871009"/>
            <a:ext cx="3360208" cy="1636138"/>
          </a:xfrm>
          <a:prstGeom prst="rect">
            <a:avLst/>
          </a:prstGeom>
        </p:spPr>
      </p:pic>
      <p:pic>
        <p:nvPicPr>
          <p:cNvPr id="16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13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1532" y="2133708"/>
            <a:ext cx="3360208" cy="7914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406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4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Many Variants</a:t>
            </a:r>
            <a:endParaRPr lang="en-GB" noProof="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173827"/>
            <a:ext cx="8429625" cy="3092959"/>
          </a:xfrm>
        </p:spPr>
      </p:pic>
      <p:sp>
        <p:nvSpPr>
          <p:cNvPr id="3" name="Rectangle 2"/>
          <p:cNvSpPr/>
          <p:nvPr/>
        </p:nvSpPr>
        <p:spPr>
          <a:xfrm>
            <a:off x="0" y="571500"/>
            <a:ext cx="9144000" cy="5715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5728973" y="6020594"/>
            <a:ext cx="33425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6"/>
                </a:solidFill>
              </a:rPr>
              <a:t>Source: Product info and configurators on http://www.mercedes.de</a:t>
            </a:r>
            <a:endParaRPr lang="en-US" sz="9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7300" y="73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 L -0.51164 -2.5666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90" y="-12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Origin </a:t>
            </a:r>
            <a:r>
              <a:rPr lang="de-DE" smtClean="0"/>
              <a:t>of Product Lines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Sucessful </a:t>
            </a:r>
            <a:r>
              <a:rPr lang="de-DE" sz="2000"/>
              <a:t>Product </a:t>
            </a:r>
            <a:r>
              <a:rPr lang="de-DE" sz="2000" smtClean="0">
                <a:sym typeface="Symbol" panose="05050102010706020507" pitchFamily="18" charset="2"/>
              </a:rPr>
              <a:t></a:t>
            </a:r>
            <a:r>
              <a:rPr lang="de-DE" sz="2000" smtClean="0"/>
              <a:t> </a:t>
            </a:r>
            <a:r>
              <a:rPr lang="de-DE" sz="2000" dirty="0"/>
              <a:t>More </a:t>
            </a:r>
            <a:r>
              <a:rPr lang="de-DE" sz="2000"/>
              <a:t>Products </a:t>
            </a:r>
            <a:r>
              <a:rPr lang="de-DE" sz="2000">
                <a:sym typeface="Symbol" panose="05050102010706020507" pitchFamily="18" charset="2"/>
              </a:rPr>
              <a:t></a:t>
            </a:r>
            <a:r>
              <a:rPr lang="de-DE" sz="2000" smtClean="0"/>
              <a:t> </a:t>
            </a:r>
            <a:r>
              <a:rPr lang="de-DE" sz="2000" dirty="0"/>
              <a:t>Product Portfolio</a:t>
            </a:r>
          </a:p>
          <a:p>
            <a:r>
              <a:rPr lang="de-DE" sz="2000" dirty="0"/>
              <a:t>Few systems are truely unique</a:t>
            </a:r>
          </a:p>
          <a:p>
            <a:r>
              <a:rPr lang="de-DE" sz="2000" u="sng" dirty="0"/>
              <a:t>Strategic</a:t>
            </a:r>
            <a:r>
              <a:rPr lang="de-DE" sz="2000" dirty="0"/>
              <a:t> Reuse</a:t>
            </a:r>
          </a:p>
        </p:txBody>
      </p:sp>
      <p:pic>
        <p:nvPicPr>
          <p:cNvPr id="5" name="Picture 22" descr="C:\d2\spl\presentations\2010-11-25-CSET2\splOverview\SPLs\cars\smart_cabrio_puls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1625" y="3364830"/>
            <a:ext cx="1267522" cy="967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3" descr="C:\d2\spl\presentations\2010-11-25-CSET2\splOverview\SPLs\cars\smart_puls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1700" y="3368994"/>
            <a:ext cx="1263358" cy="959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5" descr="C:\d2\spl\presentations\2010-11-25-CSET2\splOverview\SPLs\cars\smart_cabrio_pass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95714" y="3364830"/>
            <a:ext cx="1275017" cy="967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4" descr="C:\d2\spl\presentations\2010-11-25-CSET2\splOverview\SPLs\cars\smart_pass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7298" y="3362748"/>
            <a:ext cx="1275016" cy="971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Product Lines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942021" y="1868828"/>
            <a:ext cx="6510300" cy="3690327"/>
            <a:chOff x="216024" y="1052736"/>
            <a:chExt cx="8660347" cy="4932448"/>
          </a:xfrm>
        </p:grpSpPr>
        <p:pic>
          <p:nvPicPr>
            <p:cNvPr id="22" name="Picture 6" descr="C:\d2\spl\presentations\2010-11-25-CSET2\splOverview\SPLs\Phones\c5-03_graphit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24" y="1052736"/>
              <a:ext cx="1836712" cy="1836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1" name="Picture 7" descr="C:\d2\spl\presentations\2010-11-25-CSET2\splOverview\SPLs\Phones\nokia_e7_silver_whit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1912" y="1436779"/>
              <a:ext cx="1836712" cy="1836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2" name="Picture 8" descr="C:\d2\spl\presentations\2010-11-25-CSET2\splOverview\SPLs\Phones\nokia_5250_titanium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47800" y="1820822"/>
              <a:ext cx="1836712" cy="1836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3" name="Picture 9" descr="C:\d2\spl\presentations\2010-11-25-CSET2\splOverview\SPLs\Phones\c3_silv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763688" y="2204864"/>
              <a:ext cx="1836712" cy="1836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4" name="Picture 17" descr="C:\d2\spl\presentations\2010-11-25-CSET2\splOverview\SPLs\ECommerce\hp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860032" y="1124744"/>
              <a:ext cx="1369297" cy="12362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5" name="Picture 16" descr="C:\d2\spl\presentations\2010-11-25-CSET2\splOverview\SPLs\ECommerce\wine_store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339704" y="1580795"/>
              <a:ext cx="1369297" cy="12362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6" name="Picture 15" descr="C:\d2\spl\presentations\2010-11-25-CSET2\splOverview\SPLs\ECommerce\xerox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819376" y="2036846"/>
              <a:ext cx="1369297" cy="12362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7" name="Picture 14" descr="C:\d2\spl\presentations\2010-11-25-CSET2\splOverview\SPLs\ECommerce\eu_bookshop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299047" y="2492896"/>
              <a:ext cx="1369297" cy="12362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8" name="Picture 14" descr="C:\d2\splpm\collaborations\bmw\2011-05-16 Meeting Dublin\2011-05-16-BMW\media\BMW1_250px-BMW_E81_front_20080719.jp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67544" y="4077072"/>
              <a:ext cx="1433121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9" name="Picture 15" descr="C:\d2\splpm\collaborations\bmw\2011-05-16 Meeting Dublin\2011-05-16-BMW\media\BMW3_250px-BMW_E90_front_20090301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134251" y="4077072"/>
              <a:ext cx="1655170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0" name="Picture 16" descr="C:\d2\splpm\collaborations\bmw\2011-05-16 Meeting Dublin\2011-05-16-BMW\media\BMW5_250px-BMW_530d_(F10)_front_20100410.jp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023007" y="4077072"/>
              <a:ext cx="1490066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1" name="Picture 17" descr="C:\d2\splpm\collaborations\bmw\2011-05-16 Meeting Dublin\2011-05-16-BMW\media\BMW6_250px-BMW_645i.jp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512160" y="4077072"/>
              <a:ext cx="1364211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2" name="Picture 18" descr="C:\d2\splpm\collaborations\bmw\2011-05-16 Meeting Dublin\2011-05-16-BMW\media\BMW7_250px-2010_BMW_750i_--_03-14-2010.jp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67544" y="5085184"/>
              <a:ext cx="1666667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3" name="Picture 19" descr="C:\d2\splpm\collaborations\bmw\2011-05-16 Meeting Dublin\2011-05-16-BMW\media\BMWGT_250px-BMW_550i_GT_--_04-10-2011_1.jp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5746659" y="4077072"/>
              <a:ext cx="1531915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4" name="Picture 20" descr="C:\d2\splpm\collaborations\bmw\2011-05-16 Meeting Dublin\2011-05-16-BMW\media\BMWX1_250px-BMW_X1_sDrive18d.JP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2329206" y="5085184"/>
              <a:ext cx="1490066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5" name="Picture 21" descr="C:\d2\splpm\collaborations\bmw\2011-05-16 Meeting Dublin\2011-05-16-BMW\media\BMWX3_250px-2011_BMW_X3_--_2011_DC.jpg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4014267" y="5085184"/>
              <a:ext cx="1451613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6" name="Picture 22" descr="C:\d2\splpm\collaborations\bmw\2011-05-16 Meeting Dublin\2011-05-16-BMW\media\BMWX5_250px-BMW_X5_4.8i_--_04-22-2010.jpg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5660875" y="5085184"/>
              <a:ext cx="1596451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7" name="Picture 23" descr="C:\d2\splpm\collaborations\bmw\2011-05-16 Meeting Dublin\2011-05-16-BMW\media\BMWX6_250px-2009_BMW_X6_xDrive35i.jpg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7452320" y="5085184"/>
              <a:ext cx="1424051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roResearchCentretemplate2015-Final">
  <a:themeElements>
    <a:clrScheme name="Ler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1BA"/>
      </a:accent1>
      <a:accent2>
        <a:srgbClr val="80BF00"/>
      </a:accent2>
      <a:accent3>
        <a:srgbClr val="C6203E"/>
      </a:accent3>
      <a:accent4>
        <a:srgbClr val="FFC000"/>
      </a:accent4>
      <a:accent5>
        <a:srgbClr val="18222E"/>
      </a:accent5>
      <a:accent6>
        <a:srgbClr val="A6A5A4"/>
      </a:accent6>
      <a:hlink>
        <a:srgbClr val="0563C1"/>
      </a:hlink>
      <a:folHlink>
        <a:srgbClr val="954F72"/>
      </a:folHlink>
    </a:clrScheme>
    <a:fontScheme name="Lero Heading">
      <a:majorFont>
        <a:latin typeface="Open Sans Semibold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 2019 v4" id="{2C991EC2-3F88-4008-8E4B-D4054DD0CF5D}" vid="{2421E539-9E20-4DD8-AC7E-8F64509B70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463970EDFEC14598C55BE3833CACBF" ma:contentTypeVersion="1" ma:contentTypeDescription="Create a new document." ma:contentTypeScope="" ma:versionID="2ef77c9b7df055b5155b0e781bc2e184">
  <xsd:schema xmlns:xsd="http://www.w3.org/2001/XMLSchema" xmlns:xs="http://www.w3.org/2001/XMLSchema" xmlns:p="http://schemas.microsoft.com/office/2006/metadata/properties" xmlns:ns2="f92c9bd5-142d-4893-82de-a0401813c99a" targetNamespace="http://schemas.microsoft.com/office/2006/metadata/properties" ma:root="true" ma:fieldsID="f5e8a60c7dba2e8666b44dc9613f2a1c" ns2:_="">
    <xsd:import namespace="f92c9bd5-142d-4893-82de-a0401813c99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2c9bd5-142d-4893-82de-a0401813c99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6CBA8A0-4019-4192-8CDB-CF88E6962B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2c9bd5-142d-4893-82de-a0401813c9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703E0B9-818F-4276-A0FE-E2EC13987A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ED4B75-D4E8-417C-A10E-053147B738E5}">
  <ds:schemaRefs>
    <ds:schemaRef ds:uri="http://purl.org/dc/terms/"/>
    <ds:schemaRef ds:uri="http://purl.org/dc/dcmitype/"/>
    <ds:schemaRef ds:uri="f92c9bd5-142d-4893-82de-a0401813c99a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Template 2019 v4</Template>
  <TotalTime>1395</TotalTime>
  <Words>1378</Words>
  <Application>Microsoft Office PowerPoint</Application>
  <PresentationFormat>On-screen Show (4:3)</PresentationFormat>
  <Paragraphs>343</Paragraphs>
  <Slides>64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Calibri</vt:lpstr>
      <vt:lpstr>Open Sans</vt:lpstr>
      <vt:lpstr>Open Sans Semibold</vt:lpstr>
      <vt:lpstr>Symbol</vt:lpstr>
      <vt:lpstr>Times</vt:lpstr>
      <vt:lpstr>Wingdings</vt:lpstr>
      <vt:lpstr>LeroResearchCentretemplate2015-Final</vt:lpstr>
      <vt:lpstr>Software Product Line Engineering in Safety-critical Domains</vt:lpstr>
      <vt:lpstr>1 Motivation</vt:lpstr>
      <vt:lpstr>PowerPoint Presentation</vt:lpstr>
      <vt:lpstr>Models</vt:lpstr>
      <vt:lpstr>Model-driven Engineering</vt:lpstr>
      <vt:lpstr>What is a „Model“?</vt:lpstr>
      <vt:lpstr>Many Variants</vt:lpstr>
      <vt:lpstr>Origin of Product Lines</vt:lpstr>
      <vt:lpstr>Product Lines</vt:lpstr>
      <vt:lpstr>Product Lines</vt:lpstr>
      <vt:lpstr>2 Software Product Line Engineering </vt:lpstr>
      <vt:lpstr>Product Line Engineering: Domain Engineering</vt:lpstr>
      <vt:lpstr>Product Line Engineering: Application Engineering</vt:lpstr>
      <vt:lpstr>Product Line Engineering: Application Engineering</vt:lpstr>
      <vt:lpstr>Product Line Engineering </vt:lpstr>
      <vt:lpstr>Product Line Engineering </vt:lpstr>
      <vt:lpstr>Product Line Engineering </vt:lpstr>
      <vt:lpstr>2.1 Product Configuration</vt:lpstr>
      <vt:lpstr>Product Line Engineering</vt:lpstr>
      <vt:lpstr>Product Line Engineering</vt:lpstr>
      <vt:lpstr>Visualisation Techniques</vt:lpstr>
      <vt:lpstr>Visualisation Techniques (continued)</vt:lpstr>
      <vt:lpstr>Product Configuration (Integration of concepts)</vt:lpstr>
      <vt:lpstr>Configuration of Product Variants</vt:lpstr>
      <vt:lpstr>Multi-Objective Optimisation</vt:lpstr>
      <vt:lpstr>Multi-Objective Optimisation</vt:lpstr>
      <vt:lpstr>Optimisation</vt:lpstr>
      <vt:lpstr>2.2 Product Derivation</vt:lpstr>
      <vt:lpstr>Product Line Engineering: Application Engineering</vt:lpstr>
      <vt:lpstr>Product Derivation in a Embedded Systems DSL</vt:lpstr>
      <vt:lpstr>Product Derivation in a Embedded Systems DSL</vt:lpstr>
      <vt:lpstr>Product Derivation in a Embedded Systems DSL</vt:lpstr>
      <vt:lpstr>3 Transition to SPLE</vt:lpstr>
      <vt:lpstr>PowerPoint Presentation</vt:lpstr>
      <vt:lpstr>Different Approaches to Product Lines</vt:lpstr>
      <vt:lpstr>SEI Adoption Factory Pattern</vt:lpstr>
      <vt:lpstr>4 Product Line Evolution</vt:lpstr>
      <vt:lpstr>Product Line Evolution</vt:lpstr>
      <vt:lpstr>Product Line Evolution</vt:lpstr>
      <vt:lpstr>Product Line Evolution</vt:lpstr>
      <vt:lpstr>Product Line Evolution</vt:lpstr>
      <vt:lpstr>Product Line Evolution</vt:lpstr>
      <vt:lpstr>Product Line Evolution</vt:lpstr>
      <vt:lpstr>5 Variation/Automation and Quality</vt:lpstr>
      <vt:lpstr>Quality?</vt:lpstr>
      <vt:lpstr>Verification and Testing</vt:lpstr>
      <vt:lpstr>Unoptimized Product-based Analyses</vt:lpstr>
      <vt:lpstr>Optimized Product-based Analyses</vt:lpstr>
      <vt:lpstr>Family-based Analyses</vt:lpstr>
      <vt:lpstr>Feature-based Analyses</vt:lpstr>
      <vt:lpstr>6 Successful in Practice</vt:lpstr>
      <vt:lpstr>Prerequisuites</vt:lpstr>
      <vt:lpstr>Develoment Costs</vt:lpstr>
      <vt:lpstr>Time-to-market</vt:lpstr>
      <vt:lpstr>Sucessful applied in practice, e.g.,</vt:lpstr>
      <vt:lpstr>Benefits of Product Lines</vt:lpstr>
      <vt:lpstr>Other effects</vt:lpstr>
      <vt:lpstr>5 Current Research</vt:lpstr>
      <vt:lpstr>Application of Machine Learning</vt:lpstr>
      <vt:lpstr>Design Space Exploration</vt:lpstr>
      <vt:lpstr>Summary</vt:lpstr>
      <vt:lpstr>Summary</vt:lpstr>
      <vt:lpstr>Summary</vt:lpstr>
      <vt:lpstr>PowerPoint Presentation</vt:lpstr>
    </vt:vector>
  </TitlesOfParts>
  <Manager/>
  <Company>University of Limerick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GB</dc:creator>
  <cp:keywords/>
  <dc:description/>
  <cp:lastModifiedBy>GB</cp:lastModifiedBy>
  <cp:revision>30</cp:revision>
  <cp:lastPrinted>2017-04-04T15:19:26Z</cp:lastPrinted>
  <dcterms:created xsi:type="dcterms:W3CDTF">2019-06-16T21:24:07Z</dcterms:created>
  <dcterms:modified xsi:type="dcterms:W3CDTF">2019-06-18T12:25:09Z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0x01010065463970EDFEC14598C55BE3833CACBF</vt:lpwstr>
  </property>
</Properties>
</file>